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handoutMasterIdLst>
    <p:handoutMasterId r:id="rId33"/>
  </p:handoutMasterIdLst>
  <p:sldIdLst>
    <p:sldId id="782" r:id="rId2"/>
    <p:sldId id="776" r:id="rId3"/>
    <p:sldId id="777" r:id="rId4"/>
    <p:sldId id="797" r:id="rId5"/>
    <p:sldId id="799" r:id="rId6"/>
    <p:sldId id="798" r:id="rId7"/>
    <p:sldId id="801" r:id="rId8"/>
    <p:sldId id="802" r:id="rId9"/>
    <p:sldId id="814" r:id="rId10"/>
    <p:sldId id="816" r:id="rId11"/>
    <p:sldId id="780" r:id="rId12"/>
    <p:sldId id="788" r:id="rId13"/>
    <p:sldId id="789" r:id="rId14"/>
    <p:sldId id="790" r:id="rId15"/>
    <p:sldId id="791" r:id="rId16"/>
    <p:sldId id="806" r:id="rId17"/>
    <p:sldId id="808" r:id="rId18"/>
    <p:sldId id="809" r:id="rId19"/>
    <p:sldId id="805" r:id="rId20"/>
    <p:sldId id="792" r:id="rId21"/>
    <p:sldId id="794" r:id="rId22"/>
    <p:sldId id="795" r:id="rId23"/>
    <p:sldId id="768" r:id="rId24"/>
    <p:sldId id="771" r:id="rId25"/>
    <p:sldId id="803" r:id="rId26"/>
    <p:sldId id="772" r:id="rId27"/>
    <p:sldId id="774" r:id="rId28"/>
    <p:sldId id="773" r:id="rId29"/>
    <p:sldId id="761" r:id="rId30"/>
    <p:sldId id="812" r:id="rId31"/>
  </p:sldIdLst>
  <p:sldSz cx="9144000" cy="6858000" type="screen4x3"/>
  <p:notesSz cx="6797675" cy="9926638"/>
  <p:defaultTextStyle>
    <a:defPPr>
      <a:defRPr lang="ru-RU"/>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3300"/>
    <a:srgbClr val="99FFCC"/>
    <a:srgbClr val="AFFC24"/>
    <a:srgbClr val="CCFFCC"/>
    <a:srgbClr val="CC0000"/>
    <a:srgbClr val="FF9933"/>
    <a:srgbClr val="FF6600"/>
    <a:srgbClr val="FF505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50" autoAdjust="0"/>
    <p:restoredTop sz="87980" autoAdjust="0"/>
  </p:normalViewPr>
  <p:slideViewPr>
    <p:cSldViewPr>
      <p:cViewPr varScale="1">
        <p:scale>
          <a:sx n="95" d="100"/>
          <a:sy n="95" d="100"/>
        </p:scale>
        <p:origin x="-786" y="-102"/>
      </p:cViewPr>
      <p:guideLst>
        <p:guide orient="horz" pos="2160"/>
        <p:guide pos="2880"/>
      </p:guideLst>
    </p:cSldViewPr>
  </p:slideViewPr>
  <p:notesTextViewPr>
    <p:cViewPr>
      <p:scale>
        <a:sx n="150" d="100"/>
        <a:sy n="15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311" tIns="45657" rIns="91311" bIns="45657" rtlCol="0"/>
          <a:lstStyle>
            <a:lvl1pPr algn="l">
              <a:defRPr sz="1200"/>
            </a:lvl1pPr>
          </a:lstStyle>
          <a:p>
            <a:pPr>
              <a:defRPr/>
            </a:pPr>
            <a:endParaRPr lang="ru-RU"/>
          </a:p>
        </p:txBody>
      </p:sp>
      <p:sp>
        <p:nvSpPr>
          <p:cNvPr id="3" name="Дата 2"/>
          <p:cNvSpPr>
            <a:spLocks noGrp="1"/>
          </p:cNvSpPr>
          <p:nvPr>
            <p:ph type="dt" sz="quarter" idx="1"/>
          </p:nvPr>
        </p:nvSpPr>
        <p:spPr>
          <a:xfrm>
            <a:off x="3849688" y="0"/>
            <a:ext cx="2946400" cy="496888"/>
          </a:xfrm>
          <a:prstGeom prst="rect">
            <a:avLst/>
          </a:prstGeom>
        </p:spPr>
        <p:txBody>
          <a:bodyPr vert="horz" lIns="91311" tIns="45657" rIns="91311" bIns="45657" rtlCol="0"/>
          <a:lstStyle>
            <a:lvl1pPr algn="r">
              <a:defRPr sz="1200"/>
            </a:lvl1pPr>
          </a:lstStyle>
          <a:p>
            <a:pPr>
              <a:defRPr/>
            </a:pPr>
            <a:fld id="{07A8B4DE-3708-4117-AEAD-B89039BE522B}" type="datetimeFigureOut">
              <a:rPr lang="ru-RU"/>
              <a:pPr>
                <a:defRPr/>
              </a:pPr>
              <a:t>20.01.2015</a:t>
            </a:fld>
            <a:endParaRPr lang="ru-RU" dirty="0"/>
          </a:p>
        </p:txBody>
      </p:sp>
      <p:sp>
        <p:nvSpPr>
          <p:cNvPr id="4" name="Нижний колонтитул 3"/>
          <p:cNvSpPr>
            <a:spLocks noGrp="1"/>
          </p:cNvSpPr>
          <p:nvPr>
            <p:ph type="ftr" sz="quarter" idx="2"/>
          </p:nvPr>
        </p:nvSpPr>
        <p:spPr>
          <a:xfrm>
            <a:off x="0" y="9428163"/>
            <a:ext cx="2946400" cy="496887"/>
          </a:xfrm>
          <a:prstGeom prst="rect">
            <a:avLst/>
          </a:prstGeom>
        </p:spPr>
        <p:txBody>
          <a:bodyPr vert="horz" lIns="91311" tIns="45657" rIns="91311" bIns="45657"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49688" y="9428163"/>
            <a:ext cx="2946400" cy="496887"/>
          </a:xfrm>
          <a:prstGeom prst="rect">
            <a:avLst/>
          </a:prstGeom>
        </p:spPr>
        <p:txBody>
          <a:bodyPr vert="horz" lIns="91311" tIns="45657" rIns="91311" bIns="45657" rtlCol="0" anchor="b"/>
          <a:lstStyle>
            <a:lvl1pPr algn="r">
              <a:defRPr sz="1200"/>
            </a:lvl1pPr>
          </a:lstStyle>
          <a:p>
            <a:pPr>
              <a:defRPr/>
            </a:pPr>
            <a:fld id="{F3FC452D-E4DB-48D5-99DB-40B9AACDA1C0}" type="slidenum">
              <a:rPr lang="ru-RU"/>
              <a:pPr>
                <a:defRPr/>
              </a:pPr>
              <a:t>‹#›</a:t>
            </a:fld>
            <a:endParaRPr lang="ru-RU"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291" tIns="45646" rIns="91291" bIns="45646" rtlCol="0"/>
          <a:lstStyle>
            <a:lvl1pPr algn="l">
              <a:defRPr sz="1200"/>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291" tIns="45646" rIns="91291" bIns="45646" rtlCol="0"/>
          <a:lstStyle>
            <a:lvl1pPr algn="r">
              <a:defRPr sz="1200"/>
            </a:lvl1pPr>
          </a:lstStyle>
          <a:p>
            <a:pPr>
              <a:defRPr/>
            </a:pPr>
            <a:fld id="{DAECCA8B-85B0-4BA6-888B-2478980D6961}" type="datetimeFigureOut">
              <a:rPr lang="ru-RU"/>
              <a:pPr>
                <a:defRPr/>
              </a:pPr>
              <a:t>20.01.2015</a:t>
            </a:fld>
            <a:endParaRPr lang="ru-RU" dirty="0"/>
          </a:p>
        </p:txBody>
      </p:sp>
      <p:sp>
        <p:nvSpPr>
          <p:cNvPr id="4" name="Образ слайда 3"/>
          <p:cNvSpPr>
            <a:spLocks noGrp="1" noRot="1" noChangeAspect="1"/>
          </p:cNvSpPr>
          <p:nvPr>
            <p:ph type="sldImg" idx="2"/>
          </p:nvPr>
        </p:nvSpPr>
        <p:spPr>
          <a:xfrm>
            <a:off x="919163" y="744538"/>
            <a:ext cx="4960937" cy="3721100"/>
          </a:xfrm>
          <a:prstGeom prst="rect">
            <a:avLst/>
          </a:prstGeom>
          <a:noFill/>
          <a:ln w="12700">
            <a:solidFill>
              <a:prstClr val="black"/>
            </a:solidFill>
          </a:ln>
        </p:spPr>
        <p:txBody>
          <a:bodyPr vert="horz" lIns="91291" tIns="45646" rIns="91291" bIns="45646" rtlCol="0" anchor="ctr"/>
          <a:lstStyle/>
          <a:p>
            <a:pPr lvl="0"/>
            <a:endParaRPr lang="ru-RU" noProof="0" dirty="0" smtClean="0"/>
          </a:p>
        </p:txBody>
      </p:sp>
      <p:sp>
        <p:nvSpPr>
          <p:cNvPr id="5" name="Заметки 4"/>
          <p:cNvSpPr>
            <a:spLocks noGrp="1"/>
          </p:cNvSpPr>
          <p:nvPr>
            <p:ph type="body" sz="quarter" idx="3"/>
          </p:nvPr>
        </p:nvSpPr>
        <p:spPr>
          <a:xfrm>
            <a:off x="681038" y="4714875"/>
            <a:ext cx="5437187" cy="4467225"/>
          </a:xfrm>
          <a:prstGeom prst="rect">
            <a:avLst/>
          </a:prstGeom>
        </p:spPr>
        <p:txBody>
          <a:bodyPr vert="horz" lIns="91291" tIns="45646" rIns="91291" bIns="45646"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291" tIns="45646" rIns="91291" bIns="45646"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291" tIns="45646" rIns="91291" bIns="45646" rtlCol="0" anchor="b"/>
          <a:lstStyle>
            <a:lvl1pPr algn="r">
              <a:defRPr sz="1200"/>
            </a:lvl1pPr>
          </a:lstStyle>
          <a:p>
            <a:pPr>
              <a:defRPr/>
            </a:pPr>
            <a:fld id="{9F4C6386-0C7F-41B5-AF7F-C371B788C693}" type="slidenum">
              <a:rPr lang="ru-RU"/>
              <a:pPr>
                <a:defRPr/>
              </a:pPr>
              <a:t>‹#›</a:t>
            </a:fld>
            <a:endParaRPr lang="ru-RU"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1889325-F6A0-412D-930B-AB0C7BCC9025}" type="datetime1">
              <a:rPr lang="ru-RU"/>
              <a:pPr>
                <a:defRPr/>
              </a:pPr>
              <a:t>20.01.2015</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F5586CE-3958-48D3-80D8-27B49103BE4A}"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A5934CC-9169-4DEA-AAA7-768DCB24D88E}" type="datetime1">
              <a:rPr lang="ru-RU"/>
              <a:pPr>
                <a:defRPr/>
              </a:pPr>
              <a:t>20.01.2015</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6AF47B7-DCA4-4793-BD88-BE0E701B950A}"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D447388-F29F-44BD-B962-A4479238BF87}" type="datetime1">
              <a:rPr lang="ru-RU"/>
              <a:pPr>
                <a:defRPr/>
              </a:pPr>
              <a:t>20.01.2015</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5CE59D6-A33C-4934-9E72-898BBFDB0CE7}" type="slidenum">
              <a:rPr lang="ru-RU"/>
              <a:pPr>
                <a:defRPr/>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1040" y="568861"/>
            <a:ext cx="7806240" cy="1143480"/>
          </a:xfrm>
        </p:spPr>
        <p:txBody>
          <a:bodyPr/>
          <a:lstStyle/>
          <a:p>
            <a:r>
              <a:rPr lang="ru-RU" smtClean="0"/>
              <a:t>Образец заголовка</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22CF310-5835-48F8-9401-D59FF834B3D6}" type="datetime1">
              <a:rPr lang="ru-RU"/>
              <a:pPr>
                <a:defRPr/>
              </a:pPr>
              <a:t>20.01.2015</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8E10C15-DAF9-4466-83D2-813E85876353}"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DEEB4D6-66FC-4A7A-8B41-BDD9DC8104F6}" type="datetime1">
              <a:rPr lang="ru-RU"/>
              <a:pPr>
                <a:defRPr/>
              </a:pPr>
              <a:t>20.01.2015</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CCA065D-113B-4300-9FE8-EE25F82FD6F7}"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627DA94D-E05B-4417-8FB4-E02234337C40}" type="datetime1">
              <a:rPr lang="ru-RU"/>
              <a:pPr>
                <a:defRPr/>
              </a:pPr>
              <a:t>20.01.2015</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2550786-3DE1-41A2-B4D1-2B601312153F}"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2725CA3D-51BA-411B-82AF-0E450A457E6E}" type="datetime1">
              <a:rPr lang="ru-RU"/>
              <a:pPr>
                <a:defRPr/>
              </a:pPr>
              <a:t>20.01.2015</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17608951-C2CF-4F6F-A6F9-B9C131F7D39F}"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880C4649-B6B3-4FD0-AF4D-6D8E4CEA92B3}" type="datetime1">
              <a:rPr lang="ru-RU"/>
              <a:pPr>
                <a:defRPr/>
              </a:pPr>
              <a:t>20.01.2015</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ED002AA-FD84-443C-9DBA-BEE340840C0D}"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2D3345DC-B193-4C1A-83B9-055BD1E2A92C}" type="datetime1">
              <a:rPr lang="ru-RU"/>
              <a:pPr>
                <a:defRPr/>
              </a:pPr>
              <a:t>20.01.2015</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C6E08AA-0ED3-478A-A486-9396518E1A81}"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B9A72DF-C086-4717-814B-C19EC43616E2}" type="datetime1">
              <a:rPr lang="ru-RU"/>
              <a:pPr>
                <a:defRPr/>
              </a:pPr>
              <a:t>20.01.2015</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D3582AC-1F54-4308-8F07-A5FC14186A58}"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A5C34A7-F3E6-432B-B7D1-3249FD952566}" type="datetime1">
              <a:rPr lang="ru-RU"/>
              <a:pPr>
                <a:defRPr/>
              </a:pPr>
              <a:t>20.01.2015</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DAA38B3-BB09-4F80-AE86-3CD5FDF72440}"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0CCFD15C-2A5C-42B2-BA56-6F383D28AB06}" type="datetime1">
              <a:rPr lang="ru-RU"/>
              <a:pPr>
                <a:defRPr/>
              </a:pPr>
              <a:t>20.01.2015</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B1D924E3-B477-4D63-A5CC-70B4D7D6E4E7}"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consultantplus://offline/ref=ABBF21F129A6718BCD96D3FB9EEC010DDDE1C6273225A2F8B9752CB23AFC3B185E33D482AFC32D4556F1N"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consultantplus://offline/ref=4920D65E1252F77AD2F15A0DDF77E1F6276046239A0CFD8BBAA9CBA1756187C6A5B5EFAB6228878FdDC2N" TargetMode="External"/><Relationship Id="rId2" Type="http://schemas.openxmlformats.org/officeDocument/2006/relationships/hyperlink" Target="consultantplus://offline/ref=4920D65E1252F77AD2F15A0DDF77E1F6276046239004FD8BBAA9CBA175d6C1N"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0"/>
            <a:ext cx="8388424" cy="1142984"/>
          </a:xfrm>
        </p:spPr>
        <p:txBody>
          <a:bodyPr>
            <a:noAutofit/>
          </a:bodyPr>
          <a:lstStyle/>
          <a:p>
            <a:r>
              <a:rPr lang="ru-RU" sz="2200" b="1" dirty="0" smtClean="0">
                <a:latin typeface="Times New Roman" pitchFamily="18" charset="0"/>
                <a:cs typeface="Times New Roman" pitchFamily="18" charset="0"/>
              </a:rPr>
              <a:t>Изменения в законодательной и нормативно-правовой базе, регулирующей вопросы охраны  и условий труда</a:t>
            </a:r>
            <a:endParaRPr lang="ru-RU" sz="2200" b="1" dirty="0">
              <a:latin typeface="Times New Roman" pitchFamily="18" charset="0"/>
              <a:cs typeface="Times New Roman" pitchFamily="18" charset="0"/>
            </a:endParaRPr>
          </a:p>
        </p:txBody>
      </p:sp>
      <p:pic>
        <p:nvPicPr>
          <p:cNvPr id="1032" name="Picture 8" descr="http://www.assorti-travel.ru/img/saved/6/st_t_1766_5ed7a7c4-f00d-469f-ae69-75d0df89fbd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214422"/>
            <a:ext cx="9144000" cy="5703450"/>
          </a:xfrm>
          <a:prstGeom prst="rect">
            <a:avLst/>
          </a:prstGeom>
          <a:noFill/>
          <a:extLst>
            <a:ext uri="{909E8E84-426E-40DD-AFC4-6F175D3DCCD1}">
              <a14:hiddenFill xmlns="" xmlns:a14="http://schemas.microsoft.com/office/drawing/2010/main">
                <a:solidFill>
                  <a:srgbClr val="FFFFFF"/>
                </a:solidFill>
              </a14:hiddenFill>
            </a:ext>
          </a:extLst>
        </p:spPr>
      </p:pic>
      <p:pic>
        <p:nvPicPr>
          <p:cNvPr id="1038" name="Picture 14" descr="http://www.plusworld.ru/images/img/Vologda_emblem.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5536" y="31031"/>
            <a:ext cx="512881" cy="75041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a:ext uri="{909E8E84-426E-40DD-AFC4-6F175D3DCCD1}">
              <a14:hiddenFill xmlns="" xmlns:a14="http://schemas.microsoft.com/office/drawing/2010/main">
                <a:solidFill>
                  <a:srgbClr val="FFFFFF"/>
                </a:solidFill>
              </a14:hiddenFill>
            </a:ext>
          </a:extLst>
        </p:spPr>
      </p:pic>
      <p:pic>
        <p:nvPicPr>
          <p:cNvPr id="2050" name="Picture 2" descr="http://www.adzinstva.by/wp-content/uploads/2011/03/m_11785.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828252" y="908721"/>
            <a:ext cx="2208244" cy="165618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683540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C6E08AA-0ED3-478A-A486-9396518E1A81}" type="slidenum">
              <a:rPr lang="ru-RU" smtClean="0"/>
              <a:pPr>
                <a:defRPr/>
              </a:pPr>
              <a:t>10</a:t>
            </a:fld>
            <a:endParaRPr lang="ru-RU" dirty="0"/>
          </a:p>
        </p:txBody>
      </p:sp>
      <p:sp>
        <p:nvSpPr>
          <p:cNvPr id="3" name="Прямоугольник 2"/>
          <p:cNvSpPr/>
          <p:nvPr/>
        </p:nvSpPr>
        <p:spPr>
          <a:xfrm>
            <a:off x="0" y="0"/>
            <a:ext cx="9144000" cy="106490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2400" i="1" dirty="0" smtClean="0">
                <a:latin typeface="Times New Roman" pitchFamily="18" charset="0"/>
                <a:cs typeface="Times New Roman" pitchFamily="18" charset="0"/>
              </a:rPr>
              <a:t>Зарегистрировано в Минюсте России  05.11.2014 г. №34558</a:t>
            </a:r>
            <a:r>
              <a:rPr lang="ru-RU" sz="3200" b="1" i="1" dirty="0" smtClean="0">
                <a:latin typeface="Times New Roman" pitchFamily="18" charset="0"/>
                <a:cs typeface="Times New Roman" pitchFamily="18" charset="0"/>
              </a:rPr>
              <a:t/>
            </a:r>
            <a:br>
              <a:rPr lang="ru-RU" sz="3200" b="1" i="1" dirty="0" smtClean="0">
                <a:latin typeface="Times New Roman" pitchFamily="18" charset="0"/>
                <a:cs typeface="Times New Roman" pitchFamily="18" charset="0"/>
              </a:rPr>
            </a:br>
            <a:endParaRPr lang="ru-RU" sz="3200" b="1" i="1" dirty="0" smtClean="0">
              <a:latin typeface="Times New Roman" pitchFamily="18" charset="0"/>
              <a:cs typeface="Times New Roman" pitchFamily="18" charset="0"/>
            </a:endParaRPr>
          </a:p>
          <a:p>
            <a:pPr algn="ctr"/>
            <a:r>
              <a:rPr lang="ru-RU" sz="3200" b="1" i="1" dirty="0" smtClean="0">
                <a:latin typeface="Times New Roman" pitchFamily="18" charset="0"/>
                <a:cs typeface="Times New Roman" pitchFamily="18" charset="0"/>
              </a:rPr>
              <a:t>Приказ Минтруда России от 17.09.2014 № 642н</a:t>
            </a:r>
            <a:br>
              <a:rPr lang="ru-RU" sz="3200" b="1" i="1" dirty="0" smtClean="0">
                <a:latin typeface="Times New Roman" pitchFamily="18" charset="0"/>
                <a:cs typeface="Times New Roman" pitchFamily="18" charset="0"/>
              </a:rPr>
            </a:br>
            <a:endParaRPr lang="ru-RU" sz="3200" b="1" i="1" dirty="0" smtClean="0">
              <a:latin typeface="Times New Roman" pitchFamily="18" charset="0"/>
              <a:cs typeface="Times New Roman" pitchFamily="18" charset="0"/>
            </a:endParaRPr>
          </a:p>
          <a:p>
            <a:pPr algn="ctr"/>
            <a:r>
              <a:rPr lang="ru-RU" sz="3200" b="1" i="1" dirty="0" smtClean="0">
                <a:latin typeface="Times New Roman" pitchFamily="18" charset="0"/>
                <a:cs typeface="Times New Roman" pitchFamily="18" charset="0"/>
              </a:rPr>
              <a:t>«</a:t>
            </a:r>
            <a:r>
              <a:rPr lang="ru-RU" sz="3200" b="1" dirty="0" smtClean="0"/>
              <a:t>ОБ УТВЕРЖДЕНИИ ПРАВИЛ</a:t>
            </a:r>
          </a:p>
          <a:p>
            <a:pPr algn="ctr"/>
            <a:r>
              <a:rPr lang="ru-RU" sz="3200" b="1" dirty="0" smtClean="0"/>
              <a:t>ПО ОХРАНЕ ТРУДА ПРИ ПОГРУЗОЧНО-РАЗГРУЗОЧНЫХ РАБОТАХ</a:t>
            </a:r>
          </a:p>
          <a:p>
            <a:pPr algn="ctr"/>
            <a:r>
              <a:rPr lang="ru-RU" sz="3200" b="1" dirty="0" smtClean="0"/>
              <a:t>И РАЗМЕЩЕНИИ ГРУЗОВ</a:t>
            </a:r>
            <a:r>
              <a:rPr lang="ru-RU" sz="3200" b="1" i="1" dirty="0" smtClean="0">
                <a:latin typeface="Times New Roman" pitchFamily="18" charset="0"/>
                <a:cs typeface="Times New Roman" pitchFamily="18" charset="0"/>
              </a:rPr>
              <a:t>»</a:t>
            </a:r>
          </a:p>
          <a:p>
            <a:pPr algn="ctr"/>
            <a:r>
              <a:rPr lang="ru-RU" sz="3200" b="1" i="1" dirty="0" smtClean="0">
                <a:latin typeface="Times New Roman" pitchFamily="18" charset="0"/>
                <a:cs typeface="Times New Roman" pitchFamily="18" charset="0"/>
              </a:rPr>
              <a:t/>
            </a:r>
            <a:br>
              <a:rPr lang="ru-RU" sz="3200" b="1" i="1" dirty="0" smtClean="0">
                <a:latin typeface="Times New Roman" pitchFamily="18" charset="0"/>
                <a:cs typeface="Times New Roman" pitchFamily="18" charset="0"/>
              </a:rPr>
            </a:br>
            <a:r>
              <a:rPr lang="ru-RU" sz="3200" i="1" dirty="0" smtClean="0">
                <a:latin typeface="Times New Roman" pitchFamily="18" charset="0"/>
                <a:cs typeface="Times New Roman" pitchFamily="18" charset="0"/>
              </a:rPr>
              <a:t>вступает в силу по истечении шести месяцев после его официального опубликования</a:t>
            </a: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4"/>
          </a:lnRef>
          <a:fillRef idx="2">
            <a:schemeClr val="accent4"/>
          </a:fillRef>
          <a:effectRef idx="1">
            <a:schemeClr val="accent4"/>
          </a:effectRef>
          <a:fontRef idx="minor">
            <a:schemeClr val="dk1"/>
          </a:fontRef>
        </p:style>
        <p:txBody>
          <a:bodyPr/>
          <a:lstStyle/>
          <a:p>
            <a:pPr>
              <a:defRPr/>
            </a:pPr>
            <a:r>
              <a:rPr lang="ru-RU" b="1" dirty="0" smtClean="0">
                <a:solidFill>
                  <a:schemeClr val="tx1"/>
                </a:solidFill>
                <a:effectLst>
                  <a:outerShdw blurRad="38100" dist="38100" dir="2700000" algn="tl">
                    <a:srgbClr val="000000">
                      <a:alpha val="43137"/>
                    </a:srgbClr>
                  </a:outerShdw>
                </a:effectLst>
              </a:rPr>
              <a:t>Федеральный закон № 426-ФЗ </a:t>
            </a:r>
            <a:br>
              <a:rPr lang="ru-RU" b="1" dirty="0" smtClean="0">
                <a:solidFill>
                  <a:schemeClr val="tx1"/>
                </a:solidFill>
                <a:effectLst>
                  <a:outerShdw blurRad="38100" dist="38100" dir="2700000" algn="tl">
                    <a:srgbClr val="000000">
                      <a:alpha val="43137"/>
                    </a:srgbClr>
                  </a:outerShdw>
                </a:effectLst>
              </a:rPr>
            </a:br>
            <a:r>
              <a:rPr lang="ru-RU" b="1" dirty="0" smtClean="0">
                <a:solidFill>
                  <a:schemeClr val="tx1"/>
                </a:solidFill>
                <a:effectLst>
                  <a:outerShdw blurRad="38100" dist="38100" dir="2700000" algn="tl">
                    <a:srgbClr val="000000">
                      <a:alpha val="43137"/>
                    </a:srgbClr>
                  </a:outerShdw>
                </a:effectLst>
              </a:rPr>
              <a:t>от 28 декабря 2013 года </a:t>
            </a:r>
            <a:br>
              <a:rPr lang="ru-RU" b="1" dirty="0" smtClean="0">
                <a:solidFill>
                  <a:schemeClr val="tx1"/>
                </a:solidFill>
                <a:effectLst>
                  <a:outerShdw blurRad="38100" dist="38100" dir="2700000" algn="tl">
                    <a:srgbClr val="000000">
                      <a:alpha val="43137"/>
                    </a:srgbClr>
                  </a:outerShdw>
                </a:effectLst>
              </a:rPr>
            </a:br>
            <a:r>
              <a:rPr lang="ru-RU" sz="4800" b="1" dirty="0" smtClean="0">
                <a:solidFill>
                  <a:schemeClr val="tx1"/>
                </a:solidFill>
                <a:effectLst>
                  <a:outerShdw blurRad="38100" dist="38100" dir="2700000" algn="tl">
                    <a:srgbClr val="000000">
                      <a:alpha val="43137"/>
                    </a:srgbClr>
                  </a:outerShdw>
                </a:effectLst>
              </a:rPr>
              <a:t>«О специальной оценке условий труда»</a:t>
            </a:r>
            <a:r>
              <a:rPr lang="ru-RU" b="1" dirty="0" smtClean="0">
                <a:solidFill>
                  <a:schemeClr val="tx2"/>
                </a:solidFill>
                <a:effectLst>
                  <a:outerShdw blurRad="38100" dist="38100" dir="2700000" algn="tl">
                    <a:srgbClr val="000000">
                      <a:alpha val="43137"/>
                    </a:srgbClr>
                  </a:outerShdw>
                </a:effectLst>
              </a:rPr>
              <a:t/>
            </a:r>
            <a:br>
              <a:rPr lang="ru-RU" b="1" dirty="0" smtClean="0">
                <a:solidFill>
                  <a:schemeClr val="tx2"/>
                </a:solidFill>
                <a:effectLst>
                  <a:outerShdw blurRad="38100" dist="38100" dir="2700000" algn="tl">
                    <a:srgbClr val="000000">
                      <a:alpha val="43137"/>
                    </a:srgbClr>
                  </a:outerShdw>
                </a:effectLst>
              </a:rPr>
            </a:br>
            <a:endParaRPr lang="ru-RU" dirty="0"/>
          </a:p>
        </p:txBody>
      </p:sp>
      <p:sp>
        <p:nvSpPr>
          <p:cNvPr id="3" name="Содержимое 2"/>
          <p:cNvSpPr>
            <a:spLocks noGrp="1"/>
          </p:cNvSpPr>
          <p:nvPr>
            <p:ph idx="1"/>
          </p:nvPr>
        </p:nvSpPr>
        <p:spPr>
          <a:xfrm flipV="1">
            <a:off x="457200" y="6811963"/>
            <a:ext cx="8229600" cy="46037"/>
          </a:xfrm>
        </p:spPr>
        <p:txBody>
          <a:bodyPr/>
          <a:lstStyle/>
          <a:p>
            <a:pPr>
              <a:defRPr/>
            </a:pPr>
            <a:r>
              <a:rPr lang="ru-RU" b="1" dirty="0" smtClean="0">
                <a:solidFill>
                  <a:schemeClr val="tx2"/>
                </a:solidFill>
                <a:effectLst>
                  <a:outerShdw blurRad="38100" dist="38100" dir="2700000" algn="tl">
                    <a:srgbClr val="000000">
                      <a:alpha val="43137"/>
                    </a:srgbClr>
                  </a:outerShdw>
                </a:effectLst>
              </a:rPr>
              <a:t/>
            </a:r>
            <a:br>
              <a:rPr lang="ru-RU" b="1" dirty="0" smtClean="0">
                <a:solidFill>
                  <a:schemeClr val="tx2"/>
                </a:solidFill>
                <a:effectLst>
                  <a:outerShdw blurRad="38100" dist="38100" dir="2700000" algn="tl">
                    <a:srgbClr val="000000">
                      <a:alpha val="43137"/>
                    </a:srgbClr>
                  </a:outerShdw>
                </a:effectLst>
              </a:rPr>
            </a:br>
            <a:endParaRPr lang="ru-RU" dirty="0"/>
          </a:p>
        </p:txBody>
      </p:sp>
      <p:sp>
        <p:nvSpPr>
          <p:cNvPr id="4" name="Номер слайда 3"/>
          <p:cNvSpPr>
            <a:spLocks noGrp="1"/>
          </p:cNvSpPr>
          <p:nvPr>
            <p:ph type="sldNum" sz="quarter" idx="12"/>
          </p:nvPr>
        </p:nvSpPr>
        <p:spPr/>
        <p:txBody>
          <a:bodyPr/>
          <a:lstStyle/>
          <a:p>
            <a:pPr>
              <a:defRPr/>
            </a:pPr>
            <a:fld id="{8DE64AC8-9832-4CEB-8882-D08B863227ED}" type="slidenum">
              <a:rPr lang="ru-RU" smtClean="0"/>
              <a:pPr>
                <a:defRPr/>
              </a:pPr>
              <a:t>11</a:t>
            </a:fld>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85794"/>
          </a:xfrm>
        </p:spPr>
        <p:style>
          <a:lnRef idx="3">
            <a:schemeClr val="lt1"/>
          </a:lnRef>
          <a:fillRef idx="1">
            <a:schemeClr val="accent4"/>
          </a:fillRef>
          <a:effectRef idx="1">
            <a:schemeClr val="accent4"/>
          </a:effectRef>
          <a:fontRef idx="minor">
            <a:schemeClr val="lt1"/>
          </a:fontRef>
        </p:style>
        <p:txBody>
          <a:bodyPr/>
          <a:lstStyle/>
          <a:p>
            <a:r>
              <a:rPr lang="ru-RU" sz="2800" dirty="0" smtClean="0"/>
              <a:t>Постановления Правительства РФ</a:t>
            </a:r>
            <a:endParaRPr lang="ru-RU" sz="2800" dirty="0"/>
          </a:p>
        </p:txBody>
      </p:sp>
      <p:sp>
        <p:nvSpPr>
          <p:cNvPr id="3" name="Содержимое 2"/>
          <p:cNvSpPr>
            <a:spLocks noGrp="1"/>
          </p:cNvSpPr>
          <p:nvPr>
            <p:ph idx="1"/>
          </p:nvPr>
        </p:nvSpPr>
        <p:spPr>
          <a:xfrm>
            <a:off x="0" y="785794"/>
            <a:ext cx="9144000" cy="6072206"/>
          </a:xfrm>
        </p:spPr>
        <p:style>
          <a:lnRef idx="1">
            <a:schemeClr val="accent4"/>
          </a:lnRef>
          <a:fillRef idx="2">
            <a:schemeClr val="accent4"/>
          </a:fillRef>
          <a:effectRef idx="1">
            <a:schemeClr val="accent4"/>
          </a:effectRef>
          <a:fontRef idx="minor">
            <a:schemeClr val="dk1"/>
          </a:fontRef>
        </p:style>
        <p:txBody>
          <a:bodyPr/>
          <a:lstStyle/>
          <a:p>
            <a:pPr algn="just"/>
            <a:r>
              <a:rPr lang="ru-RU" sz="2600" dirty="0" smtClean="0"/>
              <a:t>от 14.04.2014 №290 «Об утверждении перечня рабочих мест в организациях, осуществляющих отдельные виды деятельности, в отношении которых специальная оценка условий труда проводится с учетом устанавливаемых уполномоченным федеральным органом исполнительной власти особенностей»</a:t>
            </a:r>
          </a:p>
          <a:p>
            <a:pPr algn="just"/>
            <a:r>
              <a:rPr lang="ru-RU" sz="2600" dirty="0" smtClean="0"/>
              <a:t>от 30.06.2014 №599 «О порядке допуска организаций  к деятельности по проведению специальной оценки условий труда, их регистрации в реестре организаций, проводящих специальную оценку условий труда, приостановления и прекращения деятельности по проведению специальной оценки условий труда, а также формирования и ведения реестра организаций, проводящих специальную оценку условий труда»</a:t>
            </a:r>
            <a:endParaRPr lang="ru-RU" sz="2600"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12</a:t>
            </a:fld>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85794"/>
          </a:xfrm>
        </p:spPr>
        <p:style>
          <a:lnRef idx="3">
            <a:schemeClr val="lt1"/>
          </a:lnRef>
          <a:fillRef idx="1">
            <a:schemeClr val="accent4"/>
          </a:fillRef>
          <a:effectRef idx="1">
            <a:schemeClr val="accent4"/>
          </a:effectRef>
          <a:fontRef idx="minor">
            <a:schemeClr val="lt1"/>
          </a:fontRef>
        </p:style>
        <p:txBody>
          <a:bodyPr/>
          <a:lstStyle/>
          <a:p>
            <a:r>
              <a:rPr lang="ru-RU" sz="2800" dirty="0" smtClean="0"/>
              <a:t>Постановления Правительства РФ</a:t>
            </a:r>
            <a:endParaRPr lang="ru-RU" sz="2800" dirty="0"/>
          </a:p>
        </p:txBody>
      </p:sp>
      <p:sp>
        <p:nvSpPr>
          <p:cNvPr id="3" name="Содержимое 2"/>
          <p:cNvSpPr>
            <a:spLocks noGrp="1"/>
          </p:cNvSpPr>
          <p:nvPr>
            <p:ph idx="1"/>
          </p:nvPr>
        </p:nvSpPr>
        <p:spPr>
          <a:xfrm>
            <a:off x="0" y="785794"/>
            <a:ext cx="9144000" cy="6072206"/>
          </a:xfrm>
        </p:spPr>
        <p:style>
          <a:lnRef idx="1">
            <a:schemeClr val="accent4"/>
          </a:lnRef>
          <a:fillRef idx="2">
            <a:schemeClr val="accent4"/>
          </a:fillRef>
          <a:effectRef idx="1">
            <a:schemeClr val="accent4"/>
          </a:effectRef>
          <a:fontRef idx="minor">
            <a:schemeClr val="dk1"/>
          </a:fontRef>
        </p:style>
        <p:txBody>
          <a:bodyPr/>
          <a:lstStyle/>
          <a:p>
            <a:pPr algn="just"/>
            <a:r>
              <a:rPr lang="ru-RU" dirty="0" smtClean="0"/>
              <a:t>от 03.07.2014 №614 «О порядке аттестации на право выполнения работ по специальной оценке условий труда, выдачи сертификата эксперта на право выполнения работ по специальной оценке условий труда и его аннулирования»</a:t>
            </a:r>
          </a:p>
          <a:p>
            <a:pPr algn="just"/>
            <a:endParaRPr lang="ru-RU" dirty="0" smtClean="0"/>
          </a:p>
          <a:p>
            <a:pPr algn="just"/>
            <a:r>
              <a:rPr lang="ru-RU" dirty="0" smtClean="0"/>
              <a:t>от 30.07.2014 №726 «Об изменении некоторых актов Правительства РФ и признании утратившим силу постановления Правительства РФ от 20.11.2008 №870»</a:t>
            </a:r>
            <a:endParaRPr lang="ru-RU"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13</a:t>
            </a:fld>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00042"/>
          </a:xfrm>
        </p:spPr>
        <p:style>
          <a:lnRef idx="3">
            <a:schemeClr val="lt1"/>
          </a:lnRef>
          <a:fillRef idx="1">
            <a:schemeClr val="accent4"/>
          </a:fillRef>
          <a:effectRef idx="1">
            <a:schemeClr val="accent4"/>
          </a:effectRef>
          <a:fontRef idx="minor">
            <a:schemeClr val="lt1"/>
          </a:fontRef>
        </p:style>
        <p:txBody>
          <a:bodyPr/>
          <a:lstStyle/>
          <a:p>
            <a:r>
              <a:rPr lang="ru-RU" sz="2400" dirty="0" smtClean="0">
                <a:latin typeface="Times New Roman" pitchFamily="18" charset="0"/>
                <a:cs typeface="Times New Roman" pitchFamily="18" charset="0"/>
              </a:rPr>
              <a:t>Приказы Минтруда России </a:t>
            </a:r>
            <a:endParaRPr lang="ru-RU" sz="2400" dirty="0">
              <a:latin typeface="Times New Roman" pitchFamily="18" charset="0"/>
              <a:cs typeface="Times New Roman" pitchFamily="18" charset="0"/>
            </a:endParaRPr>
          </a:p>
        </p:txBody>
      </p:sp>
      <p:sp>
        <p:nvSpPr>
          <p:cNvPr id="3" name="Содержимое 2"/>
          <p:cNvSpPr>
            <a:spLocks noGrp="1"/>
          </p:cNvSpPr>
          <p:nvPr>
            <p:ph idx="1"/>
          </p:nvPr>
        </p:nvSpPr>
        <p:spPr>
          <a:xfrm>
            <a:off x="0" y="500042"/>
            <a:ext cx="9144000" cy="6643734"/>
          </a:xfrm>
        </p:spPr>
        <p:style>
          <a:lnRef idx="1">
            <a:schemeClr val="accent4"/>
          </a:lnRef>
          <a:fillRef idx="2">
            <a:schemeClr val="accent4"/>
          </a:fillRef>
          <a:effectRef idx="1">
            <a:schemeClr val="accent4"/>
          </a:effectRef>
          <a:fontRef idx="minor">
            <a:schemeClr val="dk1"/>
          </a:fontRef>
        </p:style>
        <p:txBody>
          <a:bodyPr/>
          <a:lstStyle/>
          <a:p>
            <a:pPr algn="just"/>
            <a:r>
              <a:rPr lang="ru-RU" sz="1800" dirty="0" smtClean="0">
                <a:latin typeface="Times New Roman" pitchFamily="18" charset="0"/>
                <a:cs typeface="Times New Roman" pitchFamily="18" charset="0"/>
              </a:rPr>
              <a:t>от 24.01.2014</a:t>
            </a:r>
            <a:r>
              <a:rPr lang="ru-RU" sz="1800" b="1" dirty="0" smtClean="0">
                <a:latin typeface="Times New Roman" pitchFamily="18" charset="0"/>
                <a:cs typeface="Times New Roman" pitchFamily="18" charset="0"/>
              </a:rPr>
              <a:t> №32н </a:t>
            </a:r>
            <a:r>
              <a:rPr lang="ru-RU" sz="1800" dirty="0" smtClean="0">
                <a:latin typeface="Times New Roman" pitchFamily="18" charset="0"/>
                <a:cs typeface="Times New Roman" pitchFamily="18" charset="0"/>
              </a:rPr>
              <a:t>«Об утверждении формы сертификата эксперта на право выполнения работ по специальной оценке условий труда, технических требований к нему, инструкции по заполнению бланка сертификата эксперта на право выполнения работ по специальной оценке условий труда и Порядка формирования и ведения реестра экспертов организаций, проводящих специальную оценку условий труда»,  </a:t>
            </a:r>
          </a:p>
          <a:p>
            <a:pPr algn="just">
              <a:buNone/>
            </a:pPr>
            <a:r>
              <a:rPr lang="ru-RU" sz="1800" dirty="0" smtClean="0">
                <a:solidFill>
                  <a:srgbClr val="C00000"/>
                </a:solidFill>
                <a:latin typeface="Times New Roman" pitchFamily="18" charset="0"/>
                <a:cs typeface="Times New Roman" pitchFamily="18" charset="0"/>
              </a:rPr>
              <a:t>     зарегистрирован в Минюсте России от 28.02.2014 рег.№31467</a:t>
            </a:r>
          </a:p>
          <a:p>
            <a:pPr algn="just">
              <a:buNone/>
            </a:pPr>
            <a:r>
              <a:rPr lang="ru-RU" sz="1800" dirty="0" smtClean="0">
                <a:solidFill>
                  <a:srgbClr val="C00000"/>
                </a:solidFill>
                <a:latin typeface="Times New Roman" pitchFamily="18" charset="0"/>
                <a:cs typeface="Times New Roman" pitchFamily="18" charset="0"/>
              </a:rPr>
              <a:t>     вступил в силу 30.03.2014 г.</a:t>
            </a:r>
          </a:p>
          <a:p>
            <a:pPr algn="just">
              <a:buNone/>
            </a:pPr>
            <a:endParaRPr lang="ru-RU" sz="1800" dirty="0" smtClean="0">
              <a:solidFill>
                <a:srgbClr val="C00000"/>
              </a:solidFill>
              <a:latin typeface="Times New Roman" pitchFamily="18" charset="0"/>
              <a:cs typeface="Times New Roman" pitchFamily="18" charset="0"/>
            </a:endParaRPr>
          </a:p>
          <a:p>
            <a:pPr algn="just"/>
            <a:r>
              <a:rPr lang="ru-RU" sz="1800" dirty="0" smtClean="0">
                <a:latin typeface="Times New Roman" pitchFamily="18" charset="0"/>
                <a:cs typeface="Times New Roman" pitchFamily="18" charset="0"/>
              </a:rPr>
              <a:t>от 24.01.2014 </a:t>
            </a:r>
            <a:r>
              <a:rPr lang="ru-RU" sz="1800" b="1" dirty="0" smtClean="0">
                <a:latin typeface="Times New Roman" pitchFamily="18" charset="0"/>
                <a:cs typeface="Times New Roman" pitchFamily="18" charset="0"/>
              </a:rPr>
              <a:t>№33н </a:t>
            </a:r>
            <a:r>
              <a:rPr lang="ru-RU" sz="1800" dirty="0" smtClean="0">
                <a:latin typeface="Times New Roman" pitchFamily="18" charset="0"/>
                <a:cs typeface="Times New Roman" pitchFamily="18" charset="0"/>
              </a:rPr>
              <a:t>«Об утверждении Методики проведения специальной оценки условий труда, Классификатора вредных и (или) опасных производственных факторов, формы отчета о проведении специальной оценки условий труда и инструкции по ее заполнению», </a:t>
            </a:r>
          </a:p>
          <a:p>
            <a:pPr algn="just">
              <a:buNone/>
            </a:pPr>
            <a:r>
              <a:rPr lang="ru-RU" sz="1800" dirty="0" smtClean="0">
                <a:solidFill>
                  <a:srgbClr val="C00000"/>
                </a:solidFill>
                <a:latin typeface="Times New Roman" pitchFamily="18" charset="0"/>
                <a:cs typeface="Times New Roman" pitchFamily="18" charset="0"/>
              </a:rPr>
              <a:t>     зарегистрирован в Минюсте России от 21.03.2014 </a:t>
            </a:r>
            <a:r>
              <a:rPr lang="ru-RU" sz="1800" dirty="0" err="1" smtClean="0">
                <a:solidFill>
                  <a:srgbClr val="C00000"/>
                </a:solidFill>
                <a:latin typeface="Times New Roman" pitchFamily="18" charset="0"/>
                <a:cs typeface="Times New Roman" pitchFamily="18" charset="0"/>
              </a:rPr>
              <a:t>рег</a:t>
            </a:r>
            <a:r>
              <a:rPr lang="ru-RU" sz="1800" dirty="0" smtClean="0">
                <a:solidFill>
                  <a:srgbClr val="C00000"/>
                </a:solidFill>
                <a:latin typeface="Times New Roman" pitchFamily="18" charset="0"/>
                <a:cs typeface="Times New Roman" pitchFamily="18" charset="0"/>
              </a:rPr>
              <a:t>. №31689, </a:t>
            </a:r>
          </a:p>
          <a:p>
            <a:pPr algn="just">
              <a:buNone/>
            </a:pPr>
            <a:r>
              <a:rPr lang="ru-RU" sz="1800" dirty="0" smtClean="0">
                <a:solidFill>
                  <a:srgbClr val="C00000"/>
                </a:solidFill>
                <a:latin typeface="Times New Roman" pitchFamily="18" charset="0"/>
                <a:cs typeface="Times New Roman" pitchFamily="18" charset="0"/>
              </a:rPr>
              <a:t>     вступил в силу 08.04.2014 г.</a:t>
            </a:r>
          </a:p>
          <a:p>
            <a:pPr algn="just">
              <a:buNone/>
            </a:pPr>
            <a:endParaRPr lang="ru-RU" sz="1800" dirty="0" smtClean="0">
              <a:latin typeface="Times New Roman" pitchFamily="18" charset="0"/>
              <a:cs typeface="Times New Roman" pitchFamily="18" charset="0"/>
            </a:endParaRPr>
          </a:p>
          <a:p>
            <a:pPr algn="just"/>
            <a:r>
              <a:rPr lang="ru-RU" sz="1800" dirty="0" smtClean="0">
                <a:latin typeface="Times New Roman" pitchFamily="18" charset="0"/>
                <a:cs typeface="Times New Roman" pitchFamily="18" charset="0"/>
              </a:rPr>
              <a:t>От 07.02.2014 </a:t>
            </a:r>
            <a:r>
              <a:rPr lang="ru-RU" sz="1800" b="1" dirty="0" smtClean="0">
                <a:latin typeface="Times New Roman" pitchFamily="18" charset="0"/>
                <a:cs typeface="Times New Roman" pitchFamily="18" charset="0"/>
              </a:rPr>
              <a:t>№80н </a:t>
            </a:r>
            <a:r>
              <a:rPr lang="ru-RU" sz="1800" dirty="0" smtClean="0">
                <a:latin typeface="Times New Roman" pitchFamily="18" charset="0"/>
                <a:cs typeface="Times New Roman" pitchFamily="18" charset="0"/>
              </a:rPr>
              <a:t>«О форме и порядке подачи декларации соответствия условий труда государственным нормативным требованиям охраны труда, Порядке формирования и ведения реестра деклараций соответствия условий труда государственным нормативным требованиям охраны труда» </a:t>
            </a:r>
            <a:r>
              <a:rPr lang="ru-RU" sz="1800" dirty="0" smtClean="0">
                <a:solidFill>
                  <a:srgbClr val="C00000"/>
                </a:solidFill>
                <a:latin typeface="Times New Roman" pitchFamily="18" charset="0"/>
                <a:cs typeface="Times New Roman" pitchFamily="18" charset="0"/>
              </a:rPr>
              <a:t>зарегистрирован в Минюсте России от 22.05.2014  рег.№32387, </a:t>
            </a:r>
          </a:p>
          <a:p>
            <a:pPr algn="just">
              <a:buNone/>
            </a:pPr>
            <a:r>
              <a:rPr lang="ru-RU" sz="1800" dirty="0" smtClean="0">
                <a:solidFill>
                  <a:srgbClr val="C00000"/>
                </a:solidFill>
                <a:latin typeface="Times New Roman" pitchFamily="18" charset="0"/>
                <a:cs typeface="Times New Roman" pitchFamily="18" charset="0"/>
              </a:rPr>
              <a:t>     вступил в силу 08.06.2014 г.</a:t>
            </a:r>
            <a:endParaRPr lang="ru-RU" sz="1800" dirty="0" smtClean="0">
              <a:latin typeface="Times New Roman" pitchFamily="18" charset="0"/>
              <a:cs typeface="Times New Roman" pitchFamily="18" charset="0"/>
            </a:endParaRPr>
          </a:p>
        </p:txBody>
      </p:sp>
      <p:sp>
        <p:nvSpPr>
          <p:cNvPr id="4" name="Номер слайда 3"/>
          <p:cNvSpPr>
            <a:spLocks noGrp="1"/>
          </p:cNvSpPr>
          <p:nvPr>
            <p:ph type="sldNum" sz="quarter" idx="12"/>
          </p:nvPr>
        </p:nvSpPr>
        <p:spPr>
          <a:xfrm>
            <a:off x="6572264" y="5143513"/>
            <a:ext cx="2133600" cy="571504"/>
          </a:xfrm>
        </p:spPr>
        <p:txBody>
          <a:bodyPr/>
          <a:lstStyle/>
          <a:p>
            <a:pPr>
              <a:defRPr/>
            </a:pPr>
            <a:endParaRPr lang="ru-RU" dirty="0" smtClean="0"/>
          </a:p>
          <a:p>
            <a:pPr>
              <a:defRPr/>
            </a:pPr>
            <a:r>
              <a:rPr lang="ru-RU" dirty="0" smtClean="0"/>
              <a:t>  </a:t>
            </a:r>
          </a:p>
          <a:p>
            <a:pPr>
              <a:defRPr/>
            </a:pPr>
            <a:fld id="{28E10C15-DAF9-4466-83D2-813E85876353}" type="slidenum">
              <a:rPr lang="ru-RU" smtClean="0"/>
              <a:pPr>
                <a:defRPr/>
              </a:pPr>
              <a:t>14</a:t>
            </a:fld>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571480"/>
            <a:ext cx="9144000" cy="6286520"/>
          </a:xfrm>
        </p:spPr>
        <p:style>
          <a:lnRef idx="1">
            <a:schemeClr val="accent4"/>
          </a:lnRef>
          <a:fillRef idx="2">
            <a:schemeClr val="accent4"/>
          </a:fillRef>
          <a:effectRef idx="1">
            <a:schemeClr val="accent4"/>
          </a:effectRef>
          <a:fontRef idx="minor">
            <a:schemeClr val="dk1"/>
          </a:fontRef>
        </p:style>
        <p:txBody>
          <a:bodyPr/>
          <a:lstStyle/>
          <a:p>
            <a:endParaRPr lang="ru-RU" sz="2000" b="1"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от</a:t>
            </a:r>
            <a:r>
              <a:rPr lang="ru-RU" sz="2400" b="1" dirty="0" smtClean="0">
                <a:latin typeface="Times New Roman" pitchFamily="18" charset="0"/>
                <a:cs typeface="Times New Roman" pitchFamily="18" charset="0"/>
              </a:rPr>
              <a:t> 12.02.2014 №96 </a:t>
            </a:r>
            <a:r>
              <a:rPr lang="ru-RU" sz="2400" dirty="0" smtClean="0">
                <a:latin typeface="Times New Roman" pitchFamily="18" charset="0"/>
                <a:cs typeface="Times New Roman" pitchFamily="18" charset="0"/>
              </a:rPr>
              <a:t>«О внесении изменений и признании утратившими силу некоторых постановлений и приказов Минтруда России, Минтруда и </a:t>
            </a:r>
            <a:r>
              <a:rPr lang="ru-RU" sz="2400" dirty="0" err="1" smtClean="0">
                <a:latin typeface="Times New Roman" pitchFamily="18" charset="0"/>
                <a:cs typeface="Times New Roman" pitchFamily="18" charset="0"/>
              </a:rPr>
              <a:t>соцразвития</a:t>
            </a:r>
            <a:r>
              <a:rPr lang="ru-RU" sz="2400" dirty="0" smtClean="0">
                <a:latin typeface="Times New Roman" pitchFamily="18" charset="0"/>
                <a:cs typeface="Times New Roman" pitchFamily="18" charset="0"/>
              </a:rPr>
              <a:t> России, </a:t>
            </a:r>
            <a:r>
              <a:rPr lang="ru-RU" sz="2400" dirty="0" err="1" smtClean="0">
                <a:latin typeface="Times New Roman" pitchFamily="18" charset="0"/>
                <a:cs typeface="Times New Roman" pitchFamily="18" charset="0"/>
              </a:rPr>
              <a:t>Минздравсоцразвития</a:t>
            </a:r>
            <a:r>
              <a:rPr lang="ru-RU" sz="2400" dirty="0" smtClean="0">
                <a:latin typeface="Times New Roman" pitchFamily="18" charset="0"/>
                <a:cs typeface="Times New Roman" pitchFamily="18" charset="0"/>
              </a:rPr>
              <a:t> России» </a:t>
            </a:r>
            <a:r>
              <a:rPr lang="ru-RU" sz="2400" dirty="0" smtClean="0"/>
              <a:t>(в ред. </a:t>
            </a:r>
            <a:r>
              <a:rPr lang="ru-RU" sz="2400" dirty="0" smtClean="0">
                <a:hlinkClick r:id="rId2"/>
              </a:rPr>
              <a:t>Приказа Минтруда России от 25.06.2014 N 417)</a:t>
            </a:r>
            <a:endParaRPr lang="ru-RU" sz="2400" dirty="0" smtClean="0"/>
          </a:p>
          <a:p>
            <a:r>
              <a:rPr lang="ru-RU" sz="2400" dirty="0" smtClean="0">
                <a:latin typeface="Times New Roman" pitchFamily="18" charset="0"/>
                <a:cs typeface="Times New Roman" pitchFamily="18" charset="0"/>
              </a:rPr>
              <a:t>от</a:t>
            </a:r>
            <a:r>
              <a:rPr lang="ru-RU" sz="2400" b="1" dirty="0" smtClean="0">
                <a:latin typeface="Times New Roman" pitchFamily="18" charset="0"/>
                <a:cs typeface="Times New Roman" pitchFamily="18" charset="0"/>
              </a:rPr>
              <a:t> 20.02.2014 № 103н </a:t>
            </a:r>
            <a:r>
              <a:rPr lang="ru-RU" sz="2400" dirty="0" smtClean="0">
                <a:latin typeface="Times New Roman" pitchFamily="18" charset="0"/>
                <a:cs typeface="Times New Roman" pitchFamily="18" charset="0"/>
              </a:rPr>
              <a:t>«О внесении изменений   и признании утратившим силу некоторых нормативных правовых актов Министерства труда и социального развития  Российской  Федерации,   Министерства здравоохранения и социального развития Российской Федерации, Министерства труда  и социальной защиты Российской Федерации»</a:t>
            </a:r>
            <a:r>
              <a:rPr lang="ru-RU" sz="2400" dirty="0" smtClean="0">
                <a:solidFill>
                  <a:srgbClr val="C00000"/>
                </a:solidFill>
                <a:latin typeface="Times New Roman" pitchFamily="18" charset="0"/>
                <a:cs typeface="Times New Roman" pitchFamily="18" charset="0"/>
              </a:rPr>
              <a:t> </a:t>
            </a:r>
          </a:p>
          <a:p>
            <a:pPr>
              <a:buNone/>
            </a:pPr>
            <a:r>
              <a:rPr lang="ru-RU" sz="2400" dirty="0" smtClean="0">
                <a:solidFill>
                  <a:srgbClr val="C00000"/>
                </a:solidFill>
                <a:latin typeface="Times New Roman" pitchFamily="18" charset="0"/>
                <a:cs typeface="Times New Roman" pitchFamily="18" charset="0"/>
              </a:rPr>
              <a:t>    зарегистрирован в Минюсте России от 15.05.2014 № 32284</a:t>
            </a:r>
            <a:r>
              <a:rPr lang="ru-RU" sz="2400" b="1" dirty="0" smtClean="0">
                <a:solidFill>
                  <a:srgbClr val="C00000"/>
                </a:solidFill>
                <a:latin typeface="Times New Roman" pitchFamily="18" charset="0"/>
                <a:cs typeface="Times New Roman" pitchFamily="18" charset="0"/>
              </a:rPr>
              <a:t>, </a:t>
            </a:r>
          </a:p>
          <a:p>
            <a:pPr>
              <a:buNone/>
            </a:pPr>
            <a:r>
              <a:rPr lang="ru-RU" sz="2400" b="1" dirty="0" smtClean="0">
                <a:solidFill>
                  <a:srgbClr val="C00000"/>
                </a:solidFill>
                <a:latin typeface="Times New Roman" pitchFamily="18" charset="0"/>
                <a:cs typeface="Times New Roman" pitchFamily="18" charset="0"/>
              </a:rPr>
              <a:t>     </a:t>
            </a:r>
            <a:r>
              <a:rPr lang="ru-RU" sz="2400" b="1" dirty="0" smtClean="0">
                <a:solidFill>
                  <a:srgbClr val="FF0000"/>
                </a:solidFill>
                <a:latin typeface="Times New Roman" pitchFamily="18" charset="0"/>
                <a:cs typeface="Times New Roman" pitchFamily="18" charset="0"/>
              </a:rPr>
              <a:t>вступил в действие 8 августа 2014 года</a:t>
            </a:r>
          </a:p>
          <a:p>
            <a:endParaRPr lang="ru-RU" sz="2000" b="1" dirty="0" smtClean="0">
              <a:solidFill>
                <a:srgbClr val="FF0000"/>
              </a:solidFill>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15</a:t>
            </a:fld>
            <a:endParaRPr lang="ru-RU" dirty="0"/>
          </a:p>
        </p:txBody>
      </p:sp>
      <p:sp>
        <p:nvSpPr>
          <p:cNvPr id="5" name="Заголовок 1"/>
          <p:cNvSpPr>
            <a:spLocks noGrp="1"/>
          </p:cNvSpPr>
          <p:nvPr>
            <p:ph type="title"/>
          </p:nvPr>
        </p:nvSpPr>
        <p:spPr>
          <a:xfrm>
            <a:off x="0" y="0"/>
            <a:ext cx="9144000" cy="714356"/>
          </a:xfrm>
        </p:spPr>
        <p:style>
          <a:lnRef idx="3">
            <a:schemeClr val="lt1"/>
          </a:lnRef>
          <a:fillRef idx="1">
            <a:schemeClr val="accent4"/>
          </a:fillRef>
          <a:effectRef idx="1">
            <a:schemeClr val="accent4"/>
          </a:effectRef>
          <a:fontRef idx="minor">
            <a:schemeClr val="lt1"/>
          </a:fontRef>
        </p:style>
        <p:txBody>
          <a:bodyPr/>
          <a:lstStyle/>
          <a:p>
            <a:r>
              <a:rPr lang="ru-RU" sz="2400" b="1" i="1" u="sng" dirty="0" smtClean="0">
                <a:latin typeface="Times New Roman" pitchFamily="18" charset="0"/>
                <a:cs typeface="Times New Roman" pitchFamily="18" charset="0"/>
              </a:rPr>
              <a:t>Приказы Минтруда России </a:t>
            </a:r>
            <a:endParaRPr lang="ru-RU" sz="2400" b="1" i="1" u="sng"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571612"/>
          </a:xfrm>
        </p:spPr>
        <p:style>
          <a:lnRef idx="3">
            <a:schemeClr val="lt1"/>
          </a:lnRef>
          <a:fillRef idx="1">
            <a:schemeClr val="accent4"/>
          </a:fillRef>
          <a:effectRef idx="1">
            <a:schemeClr val="accent4"/>
          </a:effectRef>
          <a:fontRef idx="minor">
            <a:schemeClr val="lt1"/>
          </a:fontRef>
        </p:style>
        <p:txBody>
          <a:bodyPr/>
          <a:lstStyle/>
          <a:p>
            <a:r>
              <a:rPr lang="ru-RU" sz="2000" dirty="0" smtClean="0">
                <a:latin typeface="Times New Roman" pitchFamily="18" charset="0"/>
                <a:cs typeface="Times New Roman" pitchFamily="18" charset="0"/>
              </a:rPr>
              <a:t>Изменения  в постановление Минтруда России от 24.10.2002 г. №73</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«Об утверждении форм документов, необходимых для расследования и учета несчастных случаев на производстве, и Положения об особенностях расследования несчастных случаев на производстве в отдельных отраслях и организациях» </a:t>
            </a:r>
            <a:endParaRPr lang="ru-RU" sz="2000" dirty="0"/>
          </a:p>
        </p:txBody>
      </p:sp>
      <p:sp>
        <p:nvSpPr>
          <p:cNvPr id="3" name="Содержимое 2"/>
          <p:cNvSpPr>
            <a:spLocks noGrp="1"/>
          </p:cNvSpPr>
          <p:nvPr>
            <p:ph idx="1"/>
          </p:nvPr>
        </p:nvSpPr>
        <p:spPr>
          <a:xfrm>
            <a:off x="0" y="1571612"/>
            <a:ext cx="9144000" cy="6072230"/>
          </a:xfrm>
        </p:spPr>
        <p:style>
          <a:lnRef idx="1">
            <a:schemeClr val="accent4"/>
          </a:lnRef>
          <a:fillRef idx="2">
            <a:schemeClr val="accent4"/>
          </a:fillRef>
          <a:effectRef idx="1">
            <a:schemeClr val="accent4"/>
          </a:effectRef>
          <a:fontRef idx="minor">
            <a:schemeClr val="dk1"/>
          </a:fontRef>
        </p:style>
        <p:txBody>
          <a:bodyPr/>
          <a:lstStyle/>
          <a:p>
            <a:pPr algn="just">
              <a:buFont typeface="Wingdings" pitchFamily="2" charset="2"/>
              <a:buChar char="q"/>
            </a:pPr>
            <a:r>
              <a:rPr lang="ru-RU" sz="2000" dirty="0" smtClean="0">
                <a:latin typeface="Times New Roman" pitchFamily="18" charset="0"/>
                <a:cs typeface="Times New Roman" pitchFamily="18" charset="0"/>
              </a:rPr>
              <a:t>Дополнить</a:t>
            </a:r>
            <a:r>
              <a:rPr lang="ru-RU" sz="2000" b="1"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в формах </a:t>
            </a:r>
            <a:r>
              <a:rPr lang="ru-RU" sz="2000" b="1" dirty="0" smtClean="0">
                <a:latin typeface="Times New Roman" pitchFamily="18" charset="0"/>
                <a:cs typeface="Times New Roman" pitchFamily="18" charset="0"/>
              </a:rPr>
              <a:t>1,2,4,5</a:t>
            </a:r>
            <a:r>
              <a:rPr lang="ru-RU" sz="2000" dirty="0" smtClean="0">
                <a:latin typeface="Times New Roman" pitchFamily="18" charset="0"/>
                <a:cs typeface="Times New Roman" pitchFamily="18" charset="0"/>
              </a:rPr>
              <a:t> слова «ОКОНХ основного вида деятельности» заменить словами «код основного вида деятельности по ОКВЭД»;</a:t>
            </a:r>
          </a:p>
          <a:p>
            <a:pPr algn="just">
              <a:buFont typeface="Wingdings" pitchFamily="2" charset="2"/>
              <a:buChar char="q"/>
            </a:pPr>
            <a:r>
              <a:rPr lang="ru-RU" sz="2000" dirty="0" smtClean="0">
                <a:latin typeface="Times New Roman" pitchFamily="18" charset="0"/>
                <a:cs typeface="Times New Roman" pitchFamily="18" charset="0"/>
              </a:rPr>
              <a:t>Форму </a:t>
            </a:r>
            <a:r>
              <a:rPr lang="ru-RU" sz="2000" b="1" dirty="0" smtClean="0">
                <a:latin typeface="Times New Roman" pitchFamily="18" charset="0"/>
                <a:cs typeface="Times New Roman" pitchFamily="18" charset="0"/>
              </a:rPr>
              <a:t>2,3,4,5,7</a:t>
            </a:r>
            <a:r>
              <a:rPr lang="ru-RU" sz="2000" dirty="0" smtClean="0">
                <a:latin typeface="Times New Roman" pitchFamily="18" charset="0"/>
                <a:cs typeface="Times New Roman" pitchFamily="18" charset="0"/>
              </a:rPr>
              <a:t> в формы актов по расследованию несчастного случая на производстве, в заключение госинспектора труда, протоколе осмотра места несчастного случая</a:t>
            </a:r>
          </a:p>
          <a:p>
            <a:pPr algn="ctr">
              <a:buNone/>
            </a:pPr>
            <a:r>
              <a:rPr lang="ru-RU" sz="2200" b="1" dirty="0" smtClean="0">
                <a:latin typeface="Times New Roman" pitchFamily="18" charset="0"/>
                <a:cs typeface="Times New Roman" pitchFamily="18" charset="0"/>
              </a:rPr>
              <a:t> пунктами следующего содержания</a:t>
            </a:r>
          </a:p>
          <a:p>
            <a:r>
              <a:rPr lang="ru-RU" sz="2800" dirty="0" smtClean="0">
                <a:latin typeface="Times New Roman" pitchFamily="18" charset="0"/>
                <a:cs typeface="Times New Roman" pitchFamily="18" charset="0"/>
              </a:rPr>
              <a:t>Сведения о проведении специальной оценки условий труда (аттестации рабочих мест по условиям труда) с указанием индивидуального номера рабочего места и класса (подкласса) условий труда;</a:t>
            </a:r>
          </a:p>
          <a:p>
            <a:r>
              <a:rPr lang="ru-RU" sz="2800" dirty="0" smtClean="0">
                <a:latin typeface="Times New Roman" pitchFamily="18" charset="0"/>
                <a:cs typeface="Times New Roman" pitchFamily="18" charset="0"/>
              </a:rPr>
              <a:t>Сведения об организации, проводившей специальную оценку условий труда (аттестацию рабочих мест по условиям труда) (наименование, ИНН)</a:t>
            </a:r>
          </a:p>
          <a:p>
            <a:endParaRPr lang="ru-RU" sz="2000" dirty="0" smtClean="0">
              <a:latin typeface="Times New Roman" pitchFamily="18" charset="0"/>
              <a:cs typeface="Times New Roman" pitchFamily="18" charset="0"/>
            </a:endParaRPr>
          </a:p>
          <a:p>
            <a:endParaRPr lang="ru-RU" sz="20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16</a:t>
            </a:fld>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346" y="0"/>
            <a:ext cx="9858444" cy="2071678"/>
          </a:xfrm>
        </p:spPr>
        <p:style>
          <a:lnRef idx="3">
            <a:schemeClr val="lt1"/>
          </a:lnRef>
          <a:fillRef idx="1">
            <a:schemeClr val="accent4"/>
          </a:fillRef>
          <a:effectRef idx="1">
            <a:schemeClr val="accent4"/>
          </a:effectRef>
          <a:fontRef idx="minor">
            <a:schemeClr val="lt1"/>
          </a:fontRef>
        </p:style>
        <p:txBody>
          <a:bodyPr/>
          <a:lstStyle/>
          <a:p>
            <a:r>
              <a:rPr lang="ru-RU" sz="2400" dirty="0" smtClean="0">
                <a:latin typeface="Times New Roman" pitchFamily="18" charset="0"/>
                <a:cs typeface="Times New Roman" pitchFamily="18" charset="0"/>
              </a:rPr>
              <a:t>Изменения  в постановление Минтруда России от 24.10.2002 г. №73</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«Об утверждении форм документов, необходимых для расследования и учета несчастных случаев на производстве, и Положения об особенностях расследования несчастных случаев на производстве в отдельных отраслях и организациях» </a:t>
            </a:r>
            <a:endParaRPr lang="ru-RU" sz="2000" dirty="0"/>
          </a:p>
        </p:txBody>
      </p:sp>
      <p:sp>
        <p:nvSpPr>
          <p:cNvPr id="3" name="Содержимое 2"/>
          <p:cNvSpPr>
            <a:spLocks noGrp="1"/>
          </p:cNvSpPr>
          <p:nvPr>
            <p:ph idx="1"/>
          </p:nvPr>
        </p:nvSpPr>
        <p:spPr>
          <a:xfrm>
            <a:off x="-214346" y="1857364"/>
            <a:ext cx="9858444" cy="5000636"/>
          </a:xfrm>
        </p:spPr>
        <p:style>
          <a:lnRef idx="1">
            <a:schemeClr val="accent4"/>
          </a:lnRef>
          <a:fillRef idx="2">
            <a:schemeClr val="accent4"/>
          </a:fillRef>
          <a:effectRef idx="1">
            <a:schemeClr val="accent4"/>
          </a:effectRef>
          <a:fontRef idx="minor">
            <a:schemeClr val="dk1"/>
          </a:fontRef>
        </p:style>
        <p:txBody>
          <a:bodyPr/>
          <a:lstStyle/>
          <a:p>
            <a:pPr algn="just"/>
            <a:r>
              <a:rPr lang="ru-RU" sz="3000" dirty="0" smtClean="0"/>
              <a:t>Форму 8 «Сообщения о последствиях НС  на пр-ве и принятых мерах»           </a:t>
            </a:r>
            <a:r>
              <a:rPr lang="ru-RU" sz="3000" i="1" dirty="0" smtClean="0"/>
              <a:t>дополнить словами</a:t>
            </a:r>
          </a:p>
          <a:p>
            <a:pPr algn="just">
              <a:buNone/>
            </a:pPr>
            <a:r>
              <a:rPr lang="ru-RU" sz="3000" i="1" dirty="0" smtClean="0"/>
              <a:t>   </a:t>
            </a:r>
            <a:r>
              <a:rPr lang="ru-RU" sz="3000" b="1" dirty="0" smtClean="0"/>
              <a:t>«индивидуальный номер рабочего места, определенный по результатам проведения специальной оценки условий  труда»;</a:t>
            </a:r>
          </a:p>
          <a:p>
            <a:pPr algn="just"/>
            <a:r>
              <a:rPr lang="ru-RU" sz="3000" dirty="0" smtClean="0"/>
              <a:t>Форму 9 «Журнал регистрации несчастных случаев на производстве» </a:t>
            </a:r>
          </a:p>
          <a:p>
            <a:pPr algn="just">
              <a:buNone/>
            </a:pPr>
            <a:r>
              <a:rPr lang="ru-RU" sz="3000" i="1" dirty="0" smtClean="0"/>
              <a:t>    дополнить столбцом 5.1 следующего наименования </a:t>
            </a:r>
            <a:r>
              <a:rPr lang="ru-RU" sz="3000" b="1" dirty="0" smtClean="0"/>
              <a:t>«индивидуального номера рабочего места»</a:t>
            </a:r>
            <a:endParaRPr lang="ru-RU" sz="3000" b="1"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17</a:t>
            </a:fld>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417638"/>
          </a:xfrm>
        </p:spPr>
        <p:style>
          <a:lnRef idx="3">
            <a:schemeClr val="lt1"/>
          </a:lnRef>
          <a:fillRef idx="1">
            <a:schemeClr val="accent4"/>
          </a:fillRef>
          <a:effectRef idx="1">
            <a:schemeClr val="accent4"/>
          </a:effectRef>
          <a:fontRef idx="minor">
            <a:schemeClr val="lt1"/>
          </a:fontRef>
        </p:style>
        <p:txBody>
          <a:bodyPr/>
          <a:lstStyle/>
          <a:p>
            <a:r>
              <a:rPr lang="ru-RU" dirty="0" smtClean="0"/>
              <a:t>Признать утратившими силу</a:t>
            </a:r>
            <a:endParaRPr lang="ru-RU" dirty="0"/>
          </a:p>
        </p:txBody>
      </p:sp>
      <p:sp>
        <p:nvSpPr>
          <p:cNvPr id="3" name="Содержимое 2"/>
          <p:cNvSpPr>
            <a:spLocks noGrp="1"/>
          </p:cNvSpPr>
          <p:nvPr>
            <p:ph idx="1"/>
          </p:nvPr>
        </p:nvSpPr>
        <p:spPr>
          <a:xfrm>
            <a:off x="0" y="1428736"/>
            <a:ext cx="9144000" cy="5429264"/>
          </a:xfrm>
        </p:spPr>
        <p:style>
          <a:lnRef idx="1">
            <a:schemeClr val="accent4"/>
          </a:lnRef>
          <a:fillRef idx="2">
            <a:schemeClr val="accent4"/>
          </a:fillRef>
          <a:effectRef idx="1">
            <a:schemeClr val="accent4"/>
          </a:effectRef>
          <a:fontRef idx="minor">
            <a:schemeClr val="dk1"/>
          </a:fontRef>
        </p:style>
        <p:txBody>
          <a:bodyPr/>
          <a:lstStyle/>
          <a:p>
            <a:pPr algn="just"/>
            <a:endParaRPr lang="ru-RU" dirty="0" smtClean="0"/>
          </a:p>
          <a:p>
            <a:pPr algn="just"/>
            <a:r>
              <a:rPr lang="ru-RU" dirty="0" smtClean="0"/>
              <a:t>Приказ </a:t>
            </a:r>
            <a:r>
              <a:rPr lang="ru-RU" dirty="0" err="1" smtClean="0"/>
              <a:t>Минздравсоцразвития</a:t>
            </a:r>
            <a:r>
              <a:rPr lang="ru-RU" dirty="0" smtClean="0"/>
              <a:t> РФ от 26.04.2011 №342н «Об утверждении </a:t>
            </a:r>
            <a:r>
              <a:rPr lang="ru-RU" b="1" dirty="0" smtClean="0"/>
              <a:t>Порядка проведения аттестации рабочих мест  по условиям труда</a:t>
            </a:r>
            <a:r>
              <a:rPr lang="ru-RU" dirty="0" smtClean="0"/>
              <a:t>»</a:t>
            </a:r>
          </a:p>
          <a:p>
            <a:pPr algn="just"/>
            <a:endParaRPr lang="ru-RU" dirty="0" smtClean="0"/>
          </a:p>
          <a:p>
            <a:pPr algn="just"/>
            <a:r>
              <a:rPr lang="ru-RU" dirty="0" smtClean="0"/>
              <a:t>Приказ </a:t>
            </a:r>
            <a:r>
              <a:rPr lang="ru-RU" dirty="0" err="1" smtClean="0"/>
              <a:t>Минздравсоцзащиты</a:t>
            </a:r>
            <a:r>
              <a:rPr lang="ru-RU" dirty="0" smtClean="0"/>
              <a:t> РФ от 12.12.2012 №590н «О </a:t>
            </a:r>
            <a:r>
              <a:rPr lang="ru-RU" b="1" dirty="0" smtClean="0"/>
              <a:t>внесении изменений в Порядок проведения аттестации рабочих мест  по условиям труда</a:t>
            </a:r>
            <a:r>
              <a:rPr lang="ru-RU" dirty="0" smtClean="0"/>
              <a:t>…»</a:t>
            </a:r>
            <a:endParaRPr lang="ru-RU"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18</a:t>
            </a:fld>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1071546"/>
            <a:ext cx="9429784" cy="5786454"/>
          </a:xfrm>
        </p:spPr>
        <p:style>
          <a:lnRef idx="1">
            <a:schemeClr val="accent4"/>
          </a:lnRef>
          <a:fillRef idx="2">
            <a:schemeClr val="accent4"/>
          </a:fillRef>
          <a:effectRef idx="1">
            <a:schemeClr val="accent4"/>
          </a:effectRef>
          <a:fontRef idx="minor">
            <a:schemeClr val="dk1"/>
          </a:fontRef>
        </p:style>
        <p:txBody>
          <a:bodyPr/>
          <a:lstStyle/>
          <a:p>
            <a:endParaRPr lang="ru-RU" sz="2000" b="1" dirty="0" smtClean="0">
              <a:solidFill>
                <a:srgbClr val="FF0000"/>
              </a:solidFill>
              <a:latin typeface="Times New Roman" pitchFamily="18" charset="0"/>
              <a:cs typeface="Times New Roman" pitchFamily="18" charset="0"/>
            </a:endParaRPr>
          </a:p>
          <a:p>
            <a:r>
              <a:rPr lang="ru-RU" sz="2400" b="1" dirty="0" smtClean="0">
                <a:solidFill>
                  <a:schemeClr val="tx1"/>
                </a:solidFill>
                <a:latin typeface="Times New Roman" pitchFamily="18" charset="0"/>
                <a:cs typeface="Times New Roman" pitchFamily="18" charset="0"/>
              </a:rPr>
              <a:t>от 03.07.2014 №436н «Об утверждении Порядка передачи сведений о результатах проведения специальной оценки условий труда»</a:t>
            </a:r>
            <a:r>
              <a:rPr lang="ru-RU" sz="2400" dirty="0" smtClean="0">
                <a:solidFill>
                  <a:srgbClr val="C00000"/>
                </a:solidFill>
                <a:latin typeface="Times New Roman" pitchFamily="18" charset="0"/>
                <a:cs typeface="Times New Roman" pitchFamily="18" charset="0"/>
              </a:rPr>
              <a:t> </a:t>
            </a:r>
          </a:p>
          <a:p>
            <a:pPr>
              <a:buNone/>
            </a:pPr>
            <a:r>
              <a:rPr lang="ru-RU" sz="2400" dirty="0" smtClean="0">
                <a:solidFill>
                  <a:srgbClr val="C00000"/>
                </a:solidFill>
                <a:latin typeface="Times New Roman" pitchFamily="18" charset="0"/>
                <a:cs typeface="Times New Roman" pitchFamily="18" charset="0"/>
              </a:rPr>
              <a:t>     зарегистрирован в Минюсте России от 08.08.2014 № 33492, </a:t>
            </a:r>
            <a:r>
              <a:rPr lang="ru-RU" sz="2400" b="1" dirty="0" smtClean="0">
                <a:solidFill>
                  <a:srgbClr val="FF0000"/>
                </a:solidFill>
                <a:latin typeface="Times New Roman" pitchFamily="18" charset="0"/>
                <a:cs typeface="Times New Roman" pitchFamily="18" charset="0"/>
              </a:rPr>
              <a:t> </a:t>
            </a:r>
          </a:p>
          <a:p>
            <a:pPr>
              <a:buNone/>
            </a:pPr>
            <a:r>
              <a:rPr lang="ru-RU" sz="2400" b="1" dirty="0" smtClean="0">
                <a:solidFill>
                  <a:srgbClr val="FF0000"/>
                </a:solidFill>
                <a:latin typeface="Times New Roman" pitchFamily="18" charset="0"/>
                <a:cs typeface="Times New Roman" pitchFamily="18" charset="0"/>
              </a:rPr>
              <a:t>     вступил в действие 05.09. 2014 года</a:t>
            </a:r>
          </a:p>
          <a:p>
            <a:pPr>
              <a:buNone/>
            </a:pPr>
            <a:endParaRPr lang="ru-RU" sz="2400" b="1" dirty="0" smtClean="0">
              <a:solidFill>
                <a:schemeClr val="tx1"/>
              </a:solidFill>
              <a:latin typeface="Times New Roman" pitchFamily="18" charset="0"/>
              <a:cs typeface="Times New Roman" pitchFamily="18" charset="0"/>
            </a:endParaRPr>
          </a:p>
          <a:p>
            <a:r>
              <a:rPr lang="ru-RU" sz="2400" b="1" dirty="0" smtClean="0">
                <a:solidFill>
                  <a:schemeClr val="tx1"/>
                </a:solidFill>
                <a:latin typeface="Times New Roman" pitchFamily="18" charset="0"/>
                <a:cs typeface="Times New Roman" pitchFamily="18" charset="0"/>
              </a:rPr>
              <a:t>от 25.07.2014 №482н «Об организации работы по проведению дистанционного тестирования претендующих на получение сертификата  эксперта на право выполнения работ по специальной оценке условий труда»</a:t>
            </a:r>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19</a:t>
            </a:fld>
            <a:endParaRPr lang="ru-RU" dirty="0"/>
          </a:p>
        </p:txBody>
      </p:sp>
      <p:sp>
        <p:nvSpPr>
          <p:cNvPr id="5" name="Заголовок 1"/>
          <p:cNvSpPr>
            <a:spLocks noGrp="1"/>
          </p:cNvSpPr>
          <p:nvPr>
            <p:ph type="title"/>
          </p:nvPr>
        </p:nvSpPr>
        <p:spPr>
          <a:xfrm>
            <a:off x="0" y="0"/>
            <a:ext cx="9429784" cy="1071546"/>
          </a:xfrm>
        </p:spPr>
        <p:style>
          <a:lnRef idx="3">
            <a:schemeClr val="lt1"/>
          </a:lnRef>
          <a:fillRef idx="1">
            <a:schemeClr val="accent4"/>
          </a:fillRef>
          <a:effectRef idx="1">
            <a:schemeClr val="accent4"/>
          </a:effectRef>
          <a:fontRef idx="minor">
            <a:schemeClr val="lt1"/>
          </a:fontRef>
        </p:style>
        <p:txBody>
          <a:bodyPr/>
          <a:lstStyle/>
          <a:p>
            <a:r>
              <a:rPr lang="ru-RU" sz="2400" b="1" i="1" u="sng" dirty="0" smtClean="0">
                <a:latin typeface="Times New Roman" pitchFamily="18" charset="0"/>
                <a:cs typeface="Times New Roman" pitchFamily="18" charset="0"/>
              </a:rPr>
              <a:t>Приказы Минтруда России </a:t>
            </a:r>
            <a:endParaRPr lang="ru-RU" sz="2400" b="1" i="1" u="sng"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pPr>
              <a:defRPr/>
            </a:pP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5300" i="1" dirty="0" smtClean="0">
                <a:latin typeface="Times New Roman" pitchFamily="18" charset="0"/>
                <a:cs typeface="Times New Roman" pitchFamily="18" charset="0"/>
              </a:rPr>
              <a:t>И</a:t>
            </a:r>
            <a:r>
              <a:rPr lang="ru-RU" sz="5300" i="1" dirty="0" smtClean="0"/>
              <a:t>зменения в законодательной и нормативно-правовой базе,</a:t>
            </a:r>
            <a:br>
              <a:rPr lang="ru-RU" sz="5300" i="1" dirty="0" smtClean="0"/>
            </a:br>
            <a:r>
              <a:rPr lang="ru-RU" sz="5300" i="1" dirty="0" smtClean="0"/>
              <a:t> регулирующей вопросы охраны и условий труда</a:t>
            </a:r>
            <a:r>
              <a:rPr lang="ru-RU" sz="2400" b="1" i="1" dirty="0">
                <a:latin typeface="Times New Roman" pitchFamily="18" charset="0"/>
                <a:cs typeface="Times New Roman" pitchFamily="18" charset="0"/>
              </a:rPr>
              <a:t/>
            </a:r>
            <a:br>
              <a:rPr lang="ru-RU" sz="2400" b="1" i="1" dirty="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r>
              <a:rPr lang="ru-RU" sz="2400" b="1" dirty="0" smtClean="0">
                <a:latin typeface="Times New Roman" pitchFamily="18" charset="0"/>
                <a:cs typeface="Times New Roman" pitchFamily="18" charset="0"/>
              </a:rPr>
              <a:t/>
            </a:r>
            <a:br>
              <a:rPr lang="ru-RU" sz="2400" b="1" dirty="0" smtClean="0">
                <a:latin typeface="Times New Roman" pitchFamily="18" charset="0"/>
                <a:cs typeface="Times New Roman" pitchFamily="18" charset="0"/>
              </a:rPr>
            </a:br>
            <a:endParaRPr lang="ru-RU" sz="24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28750" y="5072063"/>
            <a:ext cx="6400800" cy="614362"/>
          </a:xfrm>
        </p:spPr>
        <p:txBody>
          <a:bodyPr/>
          <a:lstStyle/>
          <a:p>
            <a:pPr>
              <a:defRPr/>
            </a:pPr>
            <a:endParaRPr lang="ru-RU" b="1" dirty="0">
              <a:solidFill>
                <a:schemeClr val="tx1"/>
              </a:solidFill>
            </a:endParaRPr>
          </a:p>
          <a:p>
            <a:pPr>
              <a:defRPr/>
            </a:pP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18"/>
          </a:xfrm>
        </p:spPr>
        <p:style>
          <a:lnRef idx="3">
            <a:schemeClr val="lt1"/>
          </a:lnRef>
          <a:fillRef idx="1">
            <a:schemeClr val="accent4"/>
          </a:fillRef>
          <a:effectRef idx="1">
            <a:schemeClr val="accent4"/>
          </a:effectRef>
          <a:fontRef idx="minor">
            <a:schemeClr val="lt1"/>
          </a:fontRef>
        </p:style>
        <p:txBody>
          <a:bodyPr/>
          <a:lstStyle/>
          <a:p>
            <a:r>
              <a:rPr lang="ru-RU" sz="2400" b="1" i="1" u="sng" dirty="0" smtClean="0">
                <a:latin typeface="Times New Roman" pitchFamily="18" charset="0"/>
                <a:cs typeface="Times New Roman" pitchFamily="18" charset="0"/>
              </a:rPr>
              <a:t>Приказы Минтруда России </a:t>
            </a:r>
            <a:endParaRPr lang="ru-RU" sz="2400" dirty="0"/>
          </a:p>
        </p:txBody>
      </p:sp>
      <p:sp>
        <p:nvSpPr>
          <p:cNvPr id="3" name="Содержимое 2"/>
          <p:cNvSpPr>
            <a:spLocks noGrp="1"/>
          </p:cNvSpPr>
          <p:nvPr>
            <p:ph idx="1"/>
          </p:nvPr>
        </p:nvSpPr>
        <p:spPr>
          <a:xfrm>
            <a:off x="0" y="642918"/>
            <a:ext cx="9144000" cy="6215082"/>
          </a:xfrm>
        </p:spPr>
        <p:style>
          <a:lnRef idx="1">
            <a:schemeClr val="accent4"/>
          </a:lnRef>
          <a:fillRef idx="2">
            <a:schemeClr val="accent4"/>
          </a:fillRef>
          <a:effectRef idx="1">
            <a:schemeClr val="accent4"/>
          </a:effectRef>
          <a:fontRef idx="minor">
            <a:schemeClr val="dk1"/>
          </a:fontRef>
        </p:style>
        <p:txBody>
          <a:bodyPr/>
          <a:lstStyle/>
          <a:p>
            <a:r>
              <a:rPr lang="ru-RU" sz="2400" b="1" dirty="0" smtClean="0">
                <a:solidFill>
                  <a:schemeClr val="tx1"/>
                </a:solidFill>
                <a:latin typeface="Times New Roman" pitchFamily="18" charset="0"/>
                <a:cs typeface="Times New Roman" pitchFamily="18" charset="0"/>
              </a:rPr>
              <a:t>от 25.07.2014 №482н «Об организации работы по проведению дистанционного тестирования претендующих на получение сертификата  эксперта на право выполнения работ по специальной оценке условий труда»</a:t>
            </a:r>
          </a:p>
          <a:p>
            <a:endParaRPr lang="ru-RU" sz="2400" b="1" dirty="0" smtClean="0">
              <a:solidFill>
                <a:schemeClr val="tx1"/>
              </a:solidFill>
              <a:latin typeface="Times New Roman" pitchFamily="18" charset="0"/>
              <a:cs typeface="Times New Roman" pitchFamily="18" charset="0"/>
            </a:endParaRPr>
          </a:p>
          <a:p>
            <a:r>
              <a:rPr lang="ru-RU" sz="2400" b="1" dirty="0" smtClean="0">
                <a:solidFill>
                  <a:schemeClr val="tx1"/>
                </a:solidFill>
                <a:latin typeface="Times New Roman" pitchFamily="18" charset="0"/>
                <a:cs typeface="Times New Roman" pitchFamily="18" charset="0"/>
              </a:rPr>
              <a:t>от 12.08.2014 №549н «Об утверждении порядка проведения государственной экспертизы условий труда»</a:t>
            </a:r>
          </a:p>
          <a:p>
            <a:pPr>
              <a:buNone/>
            </a:pPr>
            <a:r>
              <a:rPr lang="ru-RU" sz="2400" b="1" dirty="0" smtClean="0">
                <a:solidFill>
                  <a:schemeClr val="tx1"/>
                </a:solidFill>
                <a:latin typeface="Times New Roman" pitchFamily="18" charset="0"/>
                <a:cs typeface="Times New Roman" pitchFamily="18" charset="0"/>
              </a:rPr>
              <a:t>    </a:t>
            </a:r>
            <a:r>
              <a:rPr lang="ru-RU" sz="2400" dirty="0" smtClean="0">
                <a:solidFill>
                  <a:srgbClr val="C00000"/>
                </a:solidFill>
                <a:latin typeface="Times New Roman" pitchFamily="18" charset="0"/>
                <a:cs typeface="Times New Roman" pitchFamily="18" charset="0"/>
              </a:rPr>
              <a:t>зарегистрирован в Минюсте России от 31.10.2014 № 34545</a:t>
            </a:r>
          </a:p>
          <a:p>
            <a:pPr>
              <a:buNone/>
            </a:pPr>
            <a:r>
              <a:rPr lang="ru-RU" sz="2400" dirty="0" smtClean="0">
                <a:solidFill>
                  <a:srgbClr val="C00000"/>
                </a:solidFill>
                <a:latin typeface="Times New Roman" pitchFamily="18" charset="0"/>
                <a:cs typeface="Times New Roman" pitchFamily="18" charset="0"/>
              </a:rPr>
              <a:t>    вступил в силу 25.11.2014 г.</a:t>
            </a:r>
          </a:p>
          <a:p>
            <a:pPr>
              <a:buNone/>
            </a:pPr>
            <a:endParaRPr lang="ru-RU" sz="2400" dirty="0" smtClean="0">
              <a:solidFill>
                <a:schemeClr val="tx1"/>
              </a:solidFill>
              <a:latin typeface="Times New Roman" pitchFamily="18" charset="0"/>
              <a:cs typeface="Times New Roman" pitchFamily="18" charset="0"/>
            </a:endParaRPr>
          </a:p>
          <a:p>
            <a:r>
              <a:rPr lang="ru-RU" sz="2400" dirty="0" smtClean="0">
                <a:latin typeface="Times New Roman" pitchFamily="18" charset="0"/>
                <a:cs typeface="Times New Roman" pitchFamily="18" charset="0"/>
              </a:rPr>
              <a:t>от 08.10.2014 №676 «О вводе в эксплуатацию информационной Системы тестирования лиц, претендующих на получение сертификата эксперта на право выполнения работ по специальной оценке условий труда»</a:t>
            </a:r>
            <a:endParaRPr lang="ru-RU" sz="2400" dirty="0" smtClean="0">
              <a:solidFill>
                <a:srgbClr val="C00000"/>
              </a:solidFill>
              <a:latin typeface="Times New Roman" pitchFamily="18" charset="0"/>
              <a:cs typeface="Times New Roman" pitchFamily="18" charset="0"/>
            </a:endParaRPr>
          </a:p>
          <a:p>
            <a:endParaRPr lang="ru-RU" sz="24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20</a:t>
            </a:fld>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714356"/>
          </a:xfrm>
        </p:spPr>
        <p:style>
          <a:lnRef idx="1">
            <a:schemeClr val="accent4"/>
          </a:lnRef>
          <a:fillRef idx="3">
            <a:schemeClr val="accent4"/>
          </a:fillRef>
          <a:effectRef idx="2">
            <a:schemeClr val="accent4"/>
          </a:effectRef>
          <a:fontRef idx="minor">
            <a:schemeClr val="lt1"/>
          </a:fontRef>
        </p:style>
        <p:txBody>
          <a:bodyPr/>
          <a:lstStyle/>
          <a:p>
            <a:r>
              <a:rPr lang="ru-RU" sz="2400" b="1" i="1" u="sng" dirty="0" smtClean="0">
                <a:latin typeface="Times New Roman" pitchFamily="18" charset="0"/>
                <a:cs typeface="Times New Roman" pitchFamily="18" charset="0"/>
              </a:rPr>
              <a:t>Приказы Минтруда России </a:t>
            </a:r>
            <a:endParaRPr lang="ru-RU" sz="2400" dirty="0"/>
          </a:p>
        </p:txBody>
      </p:sp>
      <p:sp>
        <p:nvSpPr>
          <p:cNvPr id="3" name="Содержимое 2"/>
          <p:cNvSpPr>
            <a:spLocks noGrp="1"/>
          </p:cNvSpPr>
          <p:nvPr>
            <p:ph idx="1"/>
          </p:nvPr>
        </p:nvSpPr>
        <p:spPr>
          <a:xfrm>
            <a:off x="0" y="714356"/>
            <a:ext cx="9144000" cy="6143644"/>
          </a:xfrm>
        </p:spPr>
        <p:style>
          <a:lnRef idx="1">
            <a:schemeClr val="accent4"/>
          </a:lnRef>
          <a:fillRef idx="2">
            <a:schemeClr val="accent4"/>
          </a:fillRef>
          <a:effectRef idx="1">
            <a:schemeClr val="accent4"/>
          </a:effectRef>
          <a:fontRef idx="minor">
            <a:schemeClr val="dk1"/>
          </a:fontRef>
        </p:style>
        <p:txBody>
          <a:bodyPr/>
          <a:lstStyle/>
          <a:p>
            <a:pPr algn="just">
              <a:buNone/>
            </a:pPr>
            <a:r>
              <a:rPr lang="ru-RU" sz="2400" dirty="0" smtClean="0">
                <a:latin typeface="Times New Roman" pitchFamily="18" charset="0"/>
                <a:cs typeface="Times New Roman" pitchFamily="18" charset="0"/>
              </a:rPr>
              <a:t>    от 08.10.2014 №676 «Об утверждении Порядка разногласий по вопросам проведения экспертизы качества специальной оценки условий труда, несогласия работников, профессиональных союзов, их объединений, иных уполномоченных работниками представительных органов, работодателей, их объединений, страховщиков,  территориальных органов федерального органа исполнительной власти, уполномоченного на проведение федерального государственного надзора за соблюдением трудового законодательства и иных нормативных правовых актов, содержащих нормы трудового права, с результатами экспертизы качества специальной оценки условий труда», </a:t>
            </a:r>
          </a:p>
          <a:p>
            <a:pPr algn="just">
              <a:buNone/>
            </a:pPr>
            <a:r>
              <a:rPr lang="ru-RU" sz="2400" dirty="0" smtClean="0">
                <a:solidFill>
                  <a:srgbClr val="C00000"/>
                </a:solidFill>
                <a:latin typeface="Times New Roman" pitchFamily="18" charset="0"/>
                <a:cs typeface="Times New Roman" pitchFamily="18" charset="0"/>
              </a:rPr>
              <a:t>     зарегистрировано в Минюсте России 21.11. 2014 г. N 34817, </a:t>
            </a:r>
          </a:p>
          <a:p>
            <a:pPr algn="just">
              <a:buNone/>
            </a:pPr>
            <a:r>
              <a:rPr lang="ru-RU" sz="2400" dirty="0" smtClean="0">
                <a:solidFill>
                  <a:srgbClr val="C00000"/>
                </a:solidFill>
                <a:latin typeface="Times New Roman" pitchFamily="18" charset="0"/>
                <a:cs typeface="Times New Roman" pitchFamily="18" charset="0"/>
              </a:rPr>
              <a:t>     вступил в силу 16.12.2014 г.</a:t>
            </a:r>
          </a:p>
          <a:p>
            <a:endParaRPr lang="ru-RU" sz="2400"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21</a:t>
            </a:fld>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C6E08AA-0ED3-478A-A486-9396518E1A81}" type="slidenum">
              <a:rPr lang="ru-RU" smtClean="0"/>
              <a:pPr>
                <a:defRPr/>
              </a:pPr>
              <a:t>22</a:t>
            </a:fld>
            <a:endParaRPr lang="ru-RU" dirty="0"/>
          </a:p>
        </p:txBody>
      </p:sp>
      <p:sp>
        <p:nvSpPr>
          <p:cNvPr id="3" name="Прямоугольник 2"/>
          <p:cNvSpPr/>
          <p:nvPr/>
        </p:nvSpPr>
        <p:spPr>
          <a:xfrm>
            <a:off x="0" y="0"/>
            <a:ext cx="9144000" cy="840230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ru-RU" sz="3600" b="1" dirty="0" smtClean="0">
              <a:solidFill>
                <a:srgbClr val="003300"/>
              </a:solidFill>
              <a:effectLst>
                <a:outerShdw blurRad="38100" dist="38100" dir="2700000" algn="tl">
                  <a:srgbClr val="000000">
                    <a:alpha val="43137"/>
                  </a:srgbClr>
                </a:outerShdw>
              </a:effectLst>
            </a:endParaRPr>
          </a:p>
          <a:p>
            <a:pPr algn="ctr"/>
            <a:endParaRPr lang="ru-RU" sz="3600" b="1" dirty="0" smtClean="0">
              <a:solidFill>
                <a:srgbClr val="003300"/>
              </a:solidFill>
              <a:effectLst>
                <a:outerShdw blurRad="38100" dist="38100" dir="2700000" algn="tl">
                  <a:srgbClr val="000000">
                    <a:alpha val="43137"/>
                  </a:srgbClr>
                </a:outerShdw>
              </a:effectLst>
            </a:endParaRPr>
          </a:p>
          <a:p>
            <a:pPr algn="ctr"/>
            <a:r>
              <a:rPr lang="ru-RU" sz="3600" b="1" dirty="0" smtClean="0">
                <a:solidFill>
                  <a:srgbClr val="003300"/>
                </a:solidFill>
                <a:effectLst>
                  <a:outerShdw blurRad="38100" dist="38100" dir="2700000" algn="tl">
                    <a:srgbClr val="000000">
                      <a:alpha val="43137"/>
                    </a:srgbClr>
                  </a:outerShdw>
                </a:effectLst>
              </a:rPr>
              <a:t>Федеральный закон № 421-ФЗ </a:t>
            </a:r>
            <a:br>
              <a:rPr lang="ru-RU" sz="3600" b="1" dirty="0" smtClean="0">
                <a:solidFill>
                  <a:srgbClr val="003300"/>
                </a:solidFill>
                <a:effectLst>
                  <a:outerShdw blurRad="38100" dist="38100" dir="2700000" algn="tl">
                    <a:srgbClr val="000000">
                      <a:alpha val="43137"/>
                    </a:srgbClr>
                  </a:outerShdw>
                </a:effectLst>
              </a:rPr>
            </a:br>
            <a:r>
              <a:rPr lang="ru-RU" sz="3600" b="1" dirty="0" smtClean="0">
                <a:solidFill>
                  <a:srgbClr val="003300"/>
                </a:solidFill>
                <a:effectLst>
                  <a:outerShdw blurRad="38100" dist="38100" dir="2700000" algn="tl">
                    <a:srgbClr val="000000">
                      <a:alpha val="43137"/>
                    </a:srgbClr>
                  </a:outerShdw>
                </a:effectLst>
              </a:rPr>
              <a:t>от 28 декабря 2013 года </a:t>
            </a:r>
            <a:br>
              <a:rPr lang="ru-RU" sz="3600" b="1" dirty="0" smtClean="0">
                <a:solidFill>
                  <a:srgbClr val="003300"/>
                </a:solidFill>
                <a:effectLst>
                  <a:outerShdw blurRad="38100" dist="38100" dir="2700000" algn="tl">
                    <a:srgbClr val="000000">
                      <a:alpha val="43137"/>
                    </a:srgbClr>
                  </a:outerShdw>
                </a:effectLst>
              </a:rPr>
            </a:br>
            <a:r>
              <a:rPr lang="ru-RU" sz="3600" b="1" dirty="0" smtClean="0">
                <a:solidFill>
                  <a:srgbClr val="003300"/>
                </a:solidFill>
                <a:effectLst>
                  <a:outerShdw blurRad="38100" dist="38100" dir="2700000" algn="tl">
                    <a:srgbClr val="000000">
                      <a:alpha val="43137"/>
                    </a:srgbClr>
                  </a:outerShdw>
                </a:effectLst>
              </a:rPr>
              <a:t>«О внесении изменений в отдельные законодательные акты Российской Федерации в связи с принятием Федерального закона «О специальной оценке условий труда»</a:t>
            </a:r>
          </a:p>
          <a:p>
            <a:pPr algn="ctr"/>
            <a:endParaRPr lang="ru-RU" sz="3600" b="1" dirty="0" smtClean="0">
              <a:solidFill>
                <a:schemeClr val="tx2"/>
              </a:solidFill>
              <a:effectLst>
                <a:outerShdw blurRad="38100" dist="38100" dir="2700000" algn="tl">
                  <a:srgbClr val="000000">
                    <a:alpha val="43137"/>
                  </a:srgbClr>
                </a:outerShdw>
              </a:effectLst>
            </a:endParaRPr>
          </a:p>
          <a:p>
            <a:pPr algn="ctr"/>
            <a:endParaRPr lang="ru-RU" sz="3600" b="1" dirty="0" smtClean="0">
              <a:solidFill>
                <a:schemeClr val="tx2"/>
              </a:solidFill>
              <a:effectLst>
                <a:outerShdw blurRad="38100" dist="38100" dir="2700000" algn="tl">
                  <a:srgbClr val="000000">
                    <a:alpha val="43137"/>
                  </a:srgbClr>
                </a:outerShdw>
              </a:effectLst>
            </a:endParaRPr>
          </a:p>
          <a:p>
            <a:pPr algn="ctr"/>
            <a:endParaRPr lang="ru-RU" sz="3600" b="1" dirty="0" smtClean="0">
              <a:solidFill>
                <a:schemeClr val="tx2"/>
              </a:solidFill>
              <a:effectLst>
                <a:outerShdw blurRad="38100" dist="38100" dir="2700000" algn="tl">
                  <a:srgbClr val="000000">
                    <a:alpha val="43137"/>
                  </a:srgbClr>
                </a:outerShdw>
              </a:effectLst>
            </a:endParaRPr>
          </a:p>
          <a:p>
            <a:pPr algn="ctr"/>
            <a:endParaRPr lang="ru-RU" sz="3600" b="1" dirty="0" smtClean="0">
              <a:solidFill>
                <a:schemeClr val="tx2"/>
              </a:solidFill>
              <a:effectLst>
                <a:outerShdw blurRad="38100" dist="38100" dir="2700000" algn="tl">
                  <a:srgbClr val="000000">
                    <a:alpha val="43137"/>
                  </a:srgbClr>
                </a:outerShdw>
              </a:effectLst>
            </a:endParaRPr>
          </a:p>
          <a:p>
            <a:pPr algn="ctr"/>
            <a:endParaRPr lang="ru-RU" sz="3600" b="1" dirty="0" smtClean="0">
              <a:solidFill>
                <a:schemeClr val="tx2"/>
              </a:solidFill>
              <a:effectLst>
                <a:outerShdw blurRad="38100" dist="38100" dir="2700000" algn="tl">
                  <a:srgbClr val="000000">
                    <a:alpha val="43137"/>
                  </a:srgbClr>
                </a:outerShdw>
              </a:effectLst>
            </a:endParaRPr>
          </a:p>
          <a:p>
            <a:pPr algn="ctr"/>
            <a:endParaRPr lang="ru-RU" sz="3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357188" y="1000125"/>
            <a:ext cx="8229600" cy="500063"/>
          </a:xfrm>
        </p:spPr>
        <p:txBody>
          <a:bodyPr rtlCol="0">
            <a:normAutofit fontScale="90000"/>
          </a:bodyPr>
          <a:lstStyle/>
          <a:p>
            <a:pPr eaLnBrk="1" fontAlgn="auto" hangingPunct="1">
              <a:spcAft>
                <a:spcPts val="0"/>
              </a:spcAft>
              <a:defRPr/>
            </a:pPr>
            <a:r>
              <a:rPr lang="ru-RU" sz="2200" b="1" dirty="0" smtClean="0">
                <a:solidFill>
                  <a:schemeClr val="tx2">
                    <a:lumMod val="50000"/>
                  </a:schemeClr>
                </a:solidFill>
              </a:rPr>
              <a:t/>
            </a:r>
            <a:br>
              <a:rPr lang="ru-RU" sz="2200" b="1" dirty="0" smtClean="0">
                <a:solidFill>
                  <a:schemeClr val="tx2">
                    <a:lumMod val="50000"/>
                  </a:schemeClr>
                </a:solidFill>
              </a:rPr>
            </a:br>
            <a:r>
              <a:rPr lang="ru-RU" sz="2200" dirty="0" smtClean="0">
                <a:solidFill>
                  <a:schemeClr val="tx2">
                    <a:lumMod val="50000"/>
                  </a:schemeClr>
                </a:solidFill>
              </a:rPr>
              <a:t/>
            </a:r>
            <a:br>
              <a:rPr lang="ru-RU" sz="2200" dirty="0" smtClean="0">
                <a:solidFill>
                  <a:schemeClr val="tx2">
                    <a:lumMod val="50000"/>
                  </a:schemeClr>
                </a:solidFill>
              </a:rPr>
            </a:br>
            <a:r>
              <a:rPr lang="ru-RU" sz="2000" dirty="0" smtClean="0"/>
              <a:t> </a:t>
            </a:r>
            <a:br>
              <a:rPr lang="ru-RU" sz="2000" dirty="0" smtClean="0"/>
            </a:br>
            <a:r>
              <a:rPr lang="ru-RU" sz="2200" i="1" dirty="0" smtClean="0">
                <a:effectLst>
                  <a:outerShdw blurRad="38100" dist="38100" dir="2700000" algn="tl">
                    <a:srgbClr val="000000">
                      <a:alpha val="43137"/>
                    </a:srgbClr>
                  </a:outerShdw>
                </a:effectLst>
              </a:rPr>
              <a:t> Статья 5.27. Нарушение законодательства о труде и об охране труда</a:t>
            </a:r>
            <a:r>
              <a:rPr lang="ru-RU" sz="2400" i="1" dirty="0" smtClean="0">
                <a:effectLst>
                  <a:outerShdw blurRad="38100" dist="38100" dir="2700000" algn="tl">
                    <a:srgbClr val="000000">
                      <a:alpha val="43137"/>
                    </a:srgbClr>
                  </a:outerShdw>
                </a:effectLst>
              </a:rPr>
              <a:t/>
            </a:r>
            <a:br>
              <a:rPr lang="ru-RU" sz="2400" i="1" dirty="0" smtClean="0">
                <a:effectLst>
                  <a:outerShdw blurRad="38100" dist="38100" dir="2700000" algn="tl">
                    <a:srgbClr val="000000">
                      <a:alpha val="43137"/>
                    </a:srgbClr>
                  </a:outerShdw>
                </a:effectLst>
              </a:rPr>
            </a:br>
            <a:r>
              <a:rPr lang="ru-RU" sz="2000" dirty="0" smtClean="0"/>
              <a:t/>
            </a:r>
            <a:br>
              <a:rPr lang="ru-RU" sz="2000" dirty="0" smtClean="0"/>
            </a:br>
            <a:r>
              <a:rPr lang="ru-RU" sz="2400" i="1" dirty="0" smtClean="0">
                <a:solidFill>
                  <a:schemeClr val="tx2">
                    <a:lumMod val="50000"/>
                  </a:schemeClr>
                </a:solidFill>
                <a:effectLst>
                  <a:outerShdw blurRad="38100" dist="38100" dir="2700000" algn="tl">
                    <a:srgbClr val="000000">
                      <a:alpha val="43137"/>
                    </a:srgbClr>
                  </a:outerShdw>
                </a:effectLst>
              </a:rPr>
              <a:t/>
            </a:r>
            <a:br>
              <a:rPr lang="ru-RU" sz="2400" i="1" dirty="0" smtClean="0">
                <a:solidFill>
                  <a:schemeClr val="tx2">
                    <a:lumMod val="50000"/>
                  </a:schemeClr>
                </a:solidFill>
                <a:effectLst>
                  <a:outerShdw blurRad="38100" dist="38100" dir="2700000" algn="tl">
                    <a:srgbClr val="000000">
                      <a:alpha val="43137"/>
                    </a:srgbClr>
                  </a:outerShdw>
                </a:effectLst>
              </a:rPr>
            </a:br>
            <a:r>
              <a:rPr lang="ru-RU" sz="1600" dirty="0" smtClean="0"/>
              <a:t/>
            </a:r>
            <a:br>
              <a:rPr lang="ru-RU" sz="1600" dirty="0" smtClean="0"/>
            </a:br>
            <a:r>
              <a:rPr lang="ru-RU" sz="1800" dirty="0" smtClean="0"/>
              <a:t/>
            </a:r>
            <a:br>
              <a:rPr lang="ru-RU" sz="1800" dirty="0" smtClean="0"/>
            </a:br>
            <a:r>
              <a:rPr lang="ru-RU" sz="2000" dirty="0" smtClean="0"/>
              <a:t/>
            </a:r>
            <a:br>
              <a:rPr lang="ru-RU" sz="2000" dirty="0" smtClean="0"/>
            </a:br>
            <a:endParaRPr lang="ru-RU" sz="2000" b="1" dirty="0" smtClean="0">
              <a:solidFill>
                <a:schemeClr val="tx2"/>
              </a:solidFill>
              <a:latin typeface="Helios"/>
              <a:ea typeface="+mn-ea"/>
              <a:cs typeface="Arial" pitchFamily="34" charset="0"/>
            </a:endParaRPr>
          </a:p>
        </p:txBody>
      </p:sp>
      <p:sp>
        <p:nvSpPr>
          <p:cNvPr id="14339" name="Номер слайда 3"/>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8CDD4989-077F-4EF3-80DE-220CDFAD1E3F}" type="slidenum">
              <a:rPr lang="ru-RU" sz="1800" smtClean="0">
                <a:solidFill>
                  <a:srgbClr val="626262"/>
                </a:solidFill>
                <a:latin typeface="Arial Black" pitchFamily="34" charset="0"/>
              </a:rPr>
              <a:pPr>
                <a:defRPr/>
              </a:pPr>
              <a:t>23</a:t>
            </a:fld>
            <a:endParaRPr lang="ru-RU" sz="1800" smtClean="0">
              <a:solidFill>
                <a:srgbClr val="626262"/>
              </a:solidFill>
              <a:latin typeface="Arial Black" pitchFamily="34" charset="0"/>
            </a:endParaRPr>
          </a:p>
        </p:txBody>
      </p:sp>
      <p:sp>
        <p:nvSpPr>
          <p:cNvPr id="58369" name="Rectangle 1"/>
          <p:cNvSpPr>
            <a:spLocks noChangeArrowheads="1"/>
          </p:cNvSpPr>
          <p:nvPr/>
        </p:nvSpPr>
        <p:spPr bwMode="auto">
          <a:xfrm>
            <a:off x="285750" y="7938"/>
            <a:ext cx="8497888" cy="1000125"/>
          </a:xfrm>
          <a:prstGeom prst="rect">
            <a:avLst/>
          </a:prstGeom>
          <a:noFill/>
          <a:ln w="9525">
            <a:noFill/>
            <a:miter lim="800000"/>
            <a:headEnd/>
            <a:tailEnd/>
          </a:ln>
          <a:effectLst/>
        </p:spPr>
        <p:txBody>
          <a:bodyPr anchor="ctr">
            <a:spAutoFit/>
          </a:bodyPr>
          <a:lstStyle/>
          <a:p>
            <a:pPr algn="ctr">
              <a:defRPr/>
            </a:pPr>
            <a:r>
              <a:rPr lang="ru-RU" sz="1900" b="1" dirty="0">
                <a:latin typeface="+mj-lt"/>
              </a:rPr>
              <a:t>Федераль</a:t>
            </a:r>
            <a:r>
              <a:rPr lang="ru-RU" sz="1900" dirty="0">
                <a:latin typeface="+mj-lt"/>
              </a:rPr>
              <a:t>ный закон от 30.12.2001 года № 195-ФЗ</a:t>
            </a:r>
          </a:p>
          <a:p>
            <a:pPr>
              <a:defRPr/>
            </a:pPr>
            <a:r>
              <a:rPr lang="ru-RU" b="1" dirty="0">
                <a:solidFill>
                  <a:srgbClr val="003300"/>
                </a:solidFill>
                <a:latin typeface="+mj-lt"/>
              </a:rPr>
              <a:t>КОДЕКС РОССИЙСКОЙ ФЕДЕРАЦИИ ОБ АДМИНИСТРАТИВНЫХ ПРАВОНАРУШЕНИЯХ</a:t>
            </a:r>
          </a:p>
          <a:p>
            <a:pPr algn="ctr" eaLnBrk="0" hangingPunct="0">
              <a:defRPr/>
            </a:pPr>
            <a:endParaRPr lang="ru-RU" sz="2200" i="1" dirty="0">
              <a:effectLst>
                <a:outerShdw blurRad="38100" dist="38100" dir="2700000" algn="tl">
                  <a:srgbClr val="000000">
                    <a:alpha val="43137"/>
                  </a:srgbClr>
                </a:outerShdw>
              </a:effectLst>
              <a:latin typeface="+mj-lt"/>
            </a:endParaRPr>
          </a:p>
        </p:txBody>
      </p:sp>
      <p:sp>
        <p:nvSpPr>
          <p:cNvPr id="23" name="Скругленный прямоугольник 22"/>
          <p:cNvSpPr/>
          <p:nvPr/>
        </p:nvSpPr>
        <p:spPr>
          <a:xfrm>
            <a:off x="785813" y="1143000"/>
            <a:ext cx="7643812" cy="2571750"/>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sz="1400" b="1" dirty="0">
                <a:solidFill>
                  <a:schemeClr val="tx2">
                    <a:lumMod val="50000"/>
                  </a:schemeClr>
                </a:solidFill>
              </a:rPr>
              <a:t> Нарушение законодательства о труде и об охране труда</a:t>
            </a:r>
            <a:r>
              <a:rPr lang="ru-RU" sz="1400" dirty="0">
                <a:solidFill>
                  <a:schemeClr val="tx2">
                    <a:lumMod val="50000"/>
                  </a:schemeClr>
                </a:solidFill>
              </a:rPr>
              <a:t>:</a:t>
            </a:r>
          </a:p>
          <a:p>
            <a:pPr>
              <a:defRPr/>
            </a:pPr>
            <a:r>
              <a:rPr lang="ru-RU" sz="1400" dirty="0">
                <a:solidFill>
                  <a:schemeClr val="tx2">
                    <a:lumMod val="50000"/>
                  </a:schemeClr>
                </a:solidFill>
              </a:rPr>
              <a:t>- влечет наложение административного штрафа на должностных лиц в размере от 1 тысячи до 5 тысяч рублей; </a:t>
            </a:r>
          </a:p>
          <a:p>
            <a:pPr>
              <a:defRPr/>
            </a:pPr>
            <a:r>
              <a:rPr lang="ru-RU" sz="1400" dirty="0">
                <a:solidFill>
                  <a:schemeClr val="tx2">
                    <a:lumMod val="50000"/>
                  </a:schemeClr>
                </a:solidFill>
              </a:rPr>
              <a:t>- на лиц, осуществляющих предпринимательскую деятельность без образования юридического лица, - от 1 тысячи до 5 тысяч рублей или административное приостановление деятельности на срок до 90 суток;</a:t>
            </a:r>
          </a:p>
          <a:p>
            <a:pPr>
              <a:defRPr/>
            </a:pPr>
            <a:r>
              <a:rPr lang="ru-RU" sz="1400" dirty="0">
                <a:solidFill>
                  <a:schemeClr val="tx2">
                    <a:lumMod val="50000"/>
                  </a:schemeClr>
                </a:solidFill>
              </a:rPr>
              <a:t>- на юридических лиц - от 30 тысяч до 50 тысяч рублей или административное приостановление деятельности на срок до 90 суток.</a:t>
            </a:r>
          </a:p>
          <a:p>
            <a:pPr>
              <a:defRPr/>
            </a:pPr>
            <a:r>
              <a:rPr lang="ru-RU" sz="1400" dirty="0">
                <a:solidFill>
                  <a:schemeClr val="tx2">
                    <a:lumMod val="50000"/>
                  </a:schemeClr>
                </a:solidFill>
              </a:rPr>
              <a:t>Нарушение законодательства о труде и об охране труда должностным лицом, ранее подвергнутым административному наказанию за аналогичное административное правонарушение, -влечет дисквалификацию на срок от 1 года до 3 лет</a:t>
            </a:r>
            <a:r>
              <a:rPr lang="ru-RU" sz="1400" dirty="0"/>
              <a:t>.</a:t>
            </a:r>
          </a:p>
          <a:p>
            <a:pPr>
              <a:defRPr/>
            </a:pPr>
            <a:endParaRPr lang="ru-RU" sz="1400" dirty="0">
              <a:solidFill>
                <a:schemeClr val="tx1"/>
              </a:solidFill>
            </a:endParaRPr>
          </a:p>
        </p:txBody>
      </p:sp>
      <p:sp>
        <p:nvSpPr>
          <p:cNvPr id="27" name="Нашивка 26"/>
          <p:cNvSpPr/>
          <p:nvPr/>
        </p:nvSpPr>
        <p:spPr>
          <a:xfrm rot="5400000">
            <a:off x="6429375" y="3643313"/>
            <a:ext cx="428625" cy="428625"/>
          </a:xfrm>
          <a:prstGeom prst="chevron">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solidFill>
                <a:schemeClr val="tx1"/>
              </a:solidFill>
            </a:endParaRPr>
          </a:p>
        </p:txBody>
      </p:sp>
      <p:sp>
        <p:nvSpPr>
          <p:cNvPr id="28" name="Нашивка 27"/>
          <p:cNvSpPr/>
          <p:nvPr/>
        </p:nvSpPr>
        <p:spPr>
          <a:xfrm rot="5400000">
            <a:off x="2214563" y="3643313"/>
            <a:ext cx="428625" cy="428625"/>
          </a:xfrm>
          <a:prstGeom prst="chevron">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endParaRPr lang="ru-RU">
              <a:solidFill>
                <a:schemeClr val="tx1"/>
              </a:solidFill>
            </a:endParaRPr>
          </a:p>
        </p:txBody>
      </p:sp>
      <p:sp>
        <p:nvSpPr>
          <p:cNvPr id="7178" name="TextBox 11"/>
          <p:cNvSpPr txBox="1">
            <a:spLocks noChangeArrowheads="1"/>
          </p:cNvSpPr>
          <p:nvPr/>
        </p:nvSpPr>
        <p:spPr bwMode="auto">
          <a:xfrm>
            <a:off x="3429000" y="3716338"/>
            <a:ext cx="2000250" cy="339725"/>
          </a:xfrm>
          <a:prstGeom prst="rect">
            <a:avLst/>
          </a:prstGeom>
          <a:noFill/>
          <a:ln w="9525">
            <a:noFill/>
            <a:miter lim="800000"/>
            <a:headEnd/>
            <a:tailEnd/>
          </a:ln>
        </p:spPr>
        <p:txBody>
          <a:bodyPr>
            <a:spAutoFit/>
          </a:bodyPr>
          <a:lstStyle/>
          <a:p>
            <a:r>
              <a:rPr lang="ru-RU" sz="1600" b="1"/>
              <a:t>С 01.01.2015 года</a:t>
            </a:r>
          </a:p>
        </p:txBody>
      </p:sp>
      <p:cxnSp>
        <p:nvCxnSpPr>
          <p:cNvPr id="13" name="Прямая соединительная линия 12"/>
          <p:cNvCxnSpPr/>
          <p:nvPr/>
        </p:nvCxnSpPr>
        <p:spPr>
          <a:xfrm>
            <a:off x="3419475" y="4005263"/>
            <a:ext cx="1857375" cy="0"/>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4" name="Скругленный прямоугольник 13"/>
          <p:cNvSpPr/>
          <p:nvPr/>
        </p:nvSpPr>
        <p:spPr>
          <a:xfrm>
            <a:off x="714375" y="4077072"/>
            <a:ext cx="7786688" cy="2423741"/>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sz="1500" dirty="0">
                <a:solidFill>
                  <a:schemeClr val="tx2">
                    <a:lumMod val="50000"/>
                  </a:schemeClr>
                </a:solidFill>
              </a:rPr>
              <a:t>1. </a:t>
            </a:r>
            <a:r>
              <a:rPr lang="ru-RU" sz="1500" b="1" dirty="0">
                <a:solidFill>
                  <a:schemeClr val="tx2">
                    <a:lumMod val="50000"/>
                  </a:schemeClr>
                </a:solidFill>
              </a:rPr>
              <a:t>Нарушение трудового законодательства</a:t>
            </a:r>
            <a:r>
              <a:rPr lang="ru-RU" sz="1500" dirty="0">
                <a:solidFill>
                  <a:schemeClr val="tx2">
                    <a:lumMod val="50000"/>
                  </a:schemeClr>
                </a:solidFill>
              </a:rPr>
              <a:t> и иных нормативных правовых актов, содержащих нормы трудового права, если иное не предусмотрено частями 2 и 3 настоящей статьи и статьей 5.27.1 настоящего Кодекса,</a:t>
            </a:r>
          </a:p>
          <a:p>
            <a:pPr>
              <a:defRPr/>
            </a:pPr>
            <a:r>
              <a:rPr lang="ru-RU" sz="1500" dirty="0">
                <a:solidFill>
                  <a:schemeClr val="tx2">
                    <a:lumMod val="50000"/>
                  </a:schemeClr>
                </a:solidFill>
              </a:rPr>
              <a:t>-влечет предупреждение или наложение административного штрафа на должностных лиц в размере от 1 тысячи до 5 тысяч рублей; </a:t>
            </a:r>
          </a:p>
          <a:p>
            <a:pPr>
              <a:defRPr/>
            </a:pPr>
            <a:r>
              <a:rPr lang="ru-RU" sz="1500" dirty="0">
                <a:solidFill>
                  <a:schemeClr val="tx2">
                    <a:lumMod val="50000"/>
                  </a:schemeClr>
                </a:solidFill>
              </a:rPr>
              <a:t>-на лиц, осуществляющих предпринимательскую деятельность без образования юридического лица, - от 1 тысячи до 5 тысяч рублей; </a:t>
            </a:r>
          </a:p>
          <a:p>
            <a:pPr>
              <a:defRPr/>
            </a:pPr>
            <a:r>
              <a:rPr lang="ru-RU" sz="1500" dirty="0">
                <a:solidFill>
                  <a:schemeClr val="tx2">
                    <a:lumMod val="50000"/>
                  </a:schemeClr>
                </a:solidFill>
              </a:rPr>
              <a:t>-на юридических лиц - от 30 тысяч до 50 тысяч рублей.</a:t>
            </a:r>
          </a:p>
        </p:txBody>
      </p:sp>
      <p:sp>
        <p:nvSpPr>
          <p:cNvPr id="16" name="Стрелка вниз 15"/>
          <p:cNvSpPr/>
          <p:nvPr/>
        </p:nvSpPr>
        <p:spPr>
          <a:xfrm>
            <a:off x="7643813" y="6143625"/>
            <a:ext cx="428625" cy="500063"/>
          </a:xfrm>
          <a:prstGeom prst="downArrow">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7184"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7185"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17" name="Прямоугольник 16"/>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500063" y="836613"/>
            <a:ext cx="8229600" cy="306387"/>
          </a:xfrm>
          <a:ln>
            <a:solidFill>
              <a:schemeClr val="bg1"/>
            </a:solidFill>
          </a:ln>
        </p:spPr>
        <p:txBody>
          <a:bodyPr rtlCol="0">
            <a:normAutofit fontScale="90000"/>
          </a:bodyPr>
          <a:lstStyle/>
          <a:p>
            <a:pPr eaLnBrk="1" fontAlgn="auto" hangingPunct="1">
              <a:spcAft>
                <a:spcPts val="0"/>
              </a:spcAft>
              <a:defRPr/>
            </a:pPr>
            <a:r>
              <a:rPr lang="ru-RU" sz="2200" b="1" dirty="0" smtClean="0">
                <a:solidFill>
                  <a:schemeClr val="tx2">
                    <a:lumMod val="50000"/>
                  </a:schemeClr>
                </a:solidFill>
              </a:rPr>
              <a:t/>
            </a:r>
            <a:br>
              <a:rPr lang="ru-RU" sz="2200" b="1" dirty="0" smtClean="0">
                <a:solidFill>
                  <a:schemeClr val="tx2">
                    <a:lumMod val="50000"/>
                  </a:schemeClr>
                </a:solidFill>
              </a:rPr>
            </a:br>
            <a:r>
              <a:rPr lang="ru-RU" sz="2200" dirty="0" smtClean="0">
                <a:solidFill>
                  <a:schemeClr val="tx2">
                    <a:lumMod val="50000"/>
                  </a:schemeClr>
                </a:solidFill>
              </a:rPr>
              <a:t/>
            </a:r>
            <a:br>
              <a:rPr lang="ru-RU" sz="2200" dirty="0" smtClean="0">
                <a:solidFill>
                  <a:schemeClr val="tx2">
                    <a:lumMod val="50000"/>
                  </a:schemeClr>
                </a:solidFill>
              </a:rPr>
            </a:br>
            <a:r>
              <a:rPr lang="ru-RU" sz="2000" dirty="0" smtClean="0"/>
              <a:t> </a:t>
            </a:r>
            <a:br>
              <a:rPr lang="ru-RU" sz="2000" dirty="0" smtClean="0"/>
            </a:br>
            <a:r>
              <a:rPr lang="ru-RU" sz="2200" i="1" dirty="0" smtClean="0">
                <a:effectLst>
                  <a:outerShdw blurRad="38100" dist="38100" dir="2700000" algn="tl">
                    <a:srgbClr val="000000">
                      <a:alpha val="43137"/>
                    </a:srgbClr>
                  </a:outerShdw>
                </a:effectLst>
              </a:rPr>
              <a:t> Введена статья 5.27.1 Нарушение государственных нормативных требований охраны труда, содержащихся в федеральных законах и иных нормативных правовых актах РФ</a:t>
            </a:r>
            <a:r>
              <a:rPr lang="ru-RU" sz="1800" dirty="0" smtClean="0"/>
              <a:t/>
            </a:r>
            <a:br>
              <a:rPr lang="ru-RU" sz="1800" dirty="0" smtClean="0"/>
            </a:br>
            <a:r>
              <a:rPr lang="ru-RU" sz="2000" dirty="0" smtClean="0"/>
              <a:t/>
            </a:r>
            <a:br>
              <a:rPr lang="ru-RU" sz="2000" dirty="0" smtClean="0"/>
            </a:br>
            <a:r>
              <a:rPr lang="ru-RU" sz="2400" i="1" dirty="0" smtClean="0">
                <a:solidFill>
                  <a:schemeClr val="tx2">
                    <a:lumMod val="50000"/>
                  </a:schemeClr>
                </a:solidFill>
                <a:effectLst>
                  <a:outerShdw blurRad="38100" dist="38100" dir="2700000" algn="tl">
                    <a:srgbClr val="000000">
                      <a:alpha val="43137"/>
                    </a:srgbClr>
                  </a:outerShdw>
                </a:effectLst>
              </a:rPr>
              <a:t/>
            </a:r>
            <a:br>
              <a:rPr lang="ru-RU" sz="2400" i="1" dirty="0" smtClean="0">
                <a:solidFill>
                  <a:schemeClr val="tx2">
                    <a:lumMod val="50000"/>
                  </a:schemeClr>
                </a:solidFill>
                <a:effectLst>
                  <a:outerShdw blurRad="38100" dist="38100" dir="2700000" algn="tl">
                    <a:srgbClr val="000000">
                      <a:alpha val="43137"/>
                    </a:srgbClr>
                  </a:outerShdw>
                </a:effectLst>
              </a:rPr>
            </a:br>
            <a:r>
              <a:rPr lang="ru-RU" sz="1600" dirty="0" smtClean="0"/>
              <a:t/>
            </a:r>
            <a:br>
              <a:rPr lang="ru-RU" sz="1600" dirty="0" smtClean="0"/>
            </a:br>
            <a:r>
              <a:rPr lang="ru-RU" sz="1800" dirty="0" smtClean="0"/>
              <a:t/>
            </a:r>
            <a:br>
              <a:rPr lang="ru-RU" sz="1800" dirty="0" smtClean="0"/>
            </a:br>
            <a:r>
              <a:rPr lang="ru-RU" sz="2000" dirty="0" smtClean="0"/>
              <a:t/>
            </a:r>
            <a:br>
              <a:rPr lang="ru-RU" sz="2000" dirty="0" smtClean="0"/>
            </a:br>
            <a:endParaRPr lang="ru-RU" sz="2000" b="1" dirty="0" smtClean="0">
              <a:solidFill>
                <a:schemeClr val="tx2"/>
              </a:solidFill>
              <a:latin typeface="Helios"/>
              <a:ea typeface="+mn-ea"/>
              <a:cs typeface="Arial" pitchFamily="34" charset="0"/>
            </a:endParaRPr>
          </a:p>
        </p:txBody>
      </p:sp>
      <p:sp>
        <p:nvSpPr>
          <p:cNvPr id="17411" name="Номер слайда 3"/>
          <p:cNvSpPr>
            <a:spLocks noGrp="1"/>
          </p:cNvSpPr>
          <p:nvPr>
            <p:ph type="sldNum" sz="quarter" idx="12"/>
          </p:nvPr>
        </p:nvSpPr>
        <p:spPr bwMode="auto">
          <a:xfrm>
            <a:off x="7596188" y="6356350"/>
            <a:ext cx="1368425" cy="365125"/>
          </a:xfrm>
          <a:ln>
            <a:miter lim="800000"/>
            <a:headEnd/>
            <a:tailEnd/>
          </a:ln>
        </p:spPr>
        <p:txBody>
          <a:bodyPr wrap="square" numCol="1" anchorCtr="0" compatLnSpc="1">
            <a:prstTxWarp prst="textNoShape">
              <a:avLst/>
            </a:prstTxWarp>
          </a:bodyPr>
          <a:lstStyle/>
          <a:p>
            <a:pPr>
              <a:defRPr/>
            </a:pPr>
            <a:fld id="{BE7AA103-4BF8-4ABB-99E9-D06CFAA897FC}" type="slidenum">
              <a:rPr lang="ru-RU" sz="1800" smtClean="0">
                <a:solidFill>
                  <a:srgbClr val="626262"/>
                </a:solidFill>
                <a:latin typeface="Arial Black" pitchFamily="34" charset="0"/>
              </a:rPr>
              <a:pPr>
                <a:defRPr/>
              </a:pPr>
              <a:t>24</a:t>
            </a:fld>
            <a:endParaRPr lang="ru-RU" sz="1800" dirty="0" smtClean="0">
              <a:solidFill>
                <a:srgbClr val="626262"/>
              </a:solidFill>
              <a:latin typeface="Arial Black" pitchFamily="34" charset="0"/>
            </a:endParaRPr>
          </a:p>
        </p:txBody>
      </p:sp>
      <p:sp>
        <p:nvSpPr>
          <p:cNvPr id="25" name="Скругленный прямоугольник 24"/>
          <p:cNvSpPr/>
          <p:nvPr/>
        </p:nvSpPr>
        <p:spPr>
          <a:xfrm>
            <a:off x="611188" y="1412875"/>
            <a:ext cx="8072437" cy="2447925"/>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1</a:t>
            </a:r>
            <a:r>
              <a:rPr lang="ru-RU" b="1" dirty="0"/>
              <a:t>. Нарушение государственных нормативных требований охраны труда</a:t>
            </a:r>
            <a:r>
              <a:rPr lang="ru-RU" dirty="0"/>
              <a:t>, содержащихся в федеральных законах и иных нормативных правовых актах РФ, за исключением случаев, предусмотренных частями 2 - 4 настоящей статьи, </a:t>
            </a:r>
          </a:p>
          <a:p>
            <a:pPr>
              <a:buFontTx/>
              <a:buChar char="-"/>
              <a:defRPr/>
            </a:pPr>
            <a:r>
              <a:rPr lang="ru-RU" dirty="0"/>
              <a:t>влечет предупреждение или наложение административного штрафа на должностных лиц в размере от 2 тысяч до 5 тысяч рублей; </a:t>
            </a:r>
          </a:p>
          <a:p>
            <a:pPr>
              <a:buFontTx/>
              <a:buChar char="-"/>
              <a:defRPr/>
            </a:pPr>
            <a:r>
              <a:rPr lang="ru-RU" dirty="0"/>
              <a:t>на лиц, осуществляющих предпринимательскую деятельность без образования юридического лица,  от 2 тысяч до 5 тысяч рублей;</a:t>
            </a:r>
          </a:p>
          <a:p>
            <a:pPr>
              <a:buFontTx/>
              <a:buChar char="-"/>
              <a:defRPr/>
            </a:pPr>
            <a:r>
              <a:rPr lang="ru-RU" dirty="0"/>
              <a:t> на юридических лиц - от 50 тысяч до 80 тысяч рублей.</a:t>
            </a:r>
          </a:p>
        </p:txBody>
      </p:sp>
      <p:sp>
        <p:nvSpPr>
          <p:cNvPr id="10245" name="TextBox 14"/>
          <p:cNvSpPr txBox="1">
            <a:spLocks noChangeArrowheads="1"/>
          </p:cNvSpPr>
          <p:nvPr/>
        </p:nvSpPr>
        <p:spPr bwMode="auto">
          <a:xfrm>
            <a:off x="3500438" y="981075"/>
            <a:ext cx="2000250" cy="338138"/>
          </a:xfrm>
          <a:prstGeom prst="rect">
            <a:avLst/>
          </a:prstGeom>
          <a:noFill/>
          <a:ln w="9525">
            <a:noFill/>
            <a:miter lim="800000"/>
            <a:headEnd/>
            <a:tailEnd/>
          </a:ln>
        </p:spPr>
        <p:txBody>
          <a:bodyPr>
            <a:spAutoFit/>
          </a:bodyPr>
          <a:lstStyle/>
          <a:p>
            <a:r>
              <a:rPr lang="ru-RU" sz="1600" b="1"/>
              <a:t>С 01.01.2015 года</a:t>
            </a:r>
          </a:p>
        </p:txBody>
      </p:sp>
      <p:cxnSp>
        <p:nvCxnSpPr>
          <p:cNvPr id="26" name="Прямая соединительная линия 25"/>
          <p:cNvCxnSpPr/>
          <p:nvPr/>
        </p:nvCxnSpPr>
        <p:spPr>
          <a:xfrm>
            <a:off x="3492500" y="1268413"/>
            <a:ext cx="1857375" cy="0"/>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Скругленный прямоугольник 15"/>
          <p:cNvSpPr/>
          <p:nvPr/>
        </p:nvSpPr>
        <p:spPr>
          <a:xfrm>
            <a:off x="642938" y="4076700"/>
            <a:ext cx="8072437" cy="2305050"/>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2</a:t>
            </a:r>
            <a:r>
              <a:rPr lang="ru-RU" b="1" dirty="0"/>
              <a:t>. Нарушение работодателем установленного порядка проведения СОУТ на рабочих местах или ее не проведение :</a:t>
            </a:r>
          </a:p>
          <a:p>
            <a:pPr>
              <a:defRPr/>
            </a:pPr>
            <a:r>
              <a:rPr lang="ru-RU" dirty="0"/>
              <a:t>-влечет предупреждение или наложение административного штрафа на должностных лиц в размере от 5 тысяч до 10 тысяч рублей; </a:t>
            </a:r>
          </a:p>
          <a:p>
            <a:pPr>
              <a:defRPr/>
            </a:pPr>
            <a:r>
              <a:rPr lang="ru-RU" dirty="0"/>
              <a:t>-на лиц, осуществляющих предпринимательскую деятельность без образования юридического лица,  от 5 тысяч до 10 тысяч рублей; </a:t>
            </a:r>
          </a:p>
          <a:p>
            <a:pPr>
              <a:defRPr/>
            </a:pPr>
            <a:r>
              <a:rPr lang="ru-RU" dirty="0"/>
              <a:t>-на юридических лиц от 60 тысяч до 80 тысяч рублей.</a:t>
            </a:r>
          </a:p>
        </p:txBody>
      </p:sp>
      <p:sp>
        <p:nvSpPr>
          <p:cNvPr id="14" name="Стрелка вниз 13"/>
          <p:cNvSpPr/>
          <p:nvPr/>
        </p:nvSpPr>
        <p:spPr>
          <a:xfrm>
            <a:off x="8101013" y="3644900"/>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sp>
        <p:nvSpPr>
          <p:cNvPr id="18" name="Стрелка вниз 17"/>
          <p:cNvSpPr/>
          <p:nvPr/>
        </p:nvSpPr>
        <p:spPr>
          <a:xfrm>
            <a:off x="8101013" y="6092825"/>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pic>
        <p:nvPicPr>
          <p:cNvPr id="10250"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0251"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12" name="Прямоугольник 11"/>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500063" y="836613"/>
            <a:ext cx="8229600" cy="306387"/>
          </a:xfrm>
          <a:ln>
            <a:solidFill>
              <a:schemeClr val="bg1"/>
            </a:solidFill>
          </a:ln>
        </p:spPr>
        <p:txBody>
          <a:bodyPr rtlCol="0">
            <a:normAutofit fontScale="90000"/>
          </a:bodyPr>
          <a:lstStyle/>
          <a:p>
            <a:pPr eaLnBrk="1" fontAlgn="auto" hangingPunct="1">
              <a:spcAft>
                <a:spcPts val="0"/>
              </a:spcAft>
              <a:defRPr/>
            </a:pPr>
            <a:r>
              <a:rPr lang="ru-RU" sz="2200" b="1" dirty="0" smtClean="0">
                <a:solidFill>
                  <a:schemeClr val="tx2">
                    <a:lumMod val="50000"/>
                  </a:schemeClr>
                </a:solidFill>
              </a:rPr>
              <a:t/>
            </a:r>
            <a:br>
              <a:rPr lang="ru-RU" sz="2200" b="1" dirty="0" smtClean="0">
                <a:solidFill>
                  <a:schemeClr val="tx2">
                    <a:lumMod val="50000"/>
                  </a:schemeClr>
                </a:solidFill>
              </a:rPr>
            </a:br>
            <a:r>
              <a:rPr lang="ru-RU" sz="2200" dirty="0" smtClean="0">
                <a:solidFill>
                  <a:schemeClr val="tx2">
                    <a:lumMod val="50000"/>
                  </a:schemeClr>
                </a:solidFill>
              </a:rPr>
              <a:t/>
            </a:r>
            <a:br>
              <a:rPr lang="ru-RU" sz="2200" dirty="0" smtClean="0">
                <a:solidFill>
                  <a:schemeClr val="tx2">
                    <a:lumMod val="50000"/>
                  </a:schemeClr>
                </a:solidFill>
              </a:rPr>
            </a:br>
            <a:r>
              <a:rPr lang="ru-RU" sz="2000" dirty="0" smtClean="0"/>
              <a:t> </a:t>
            </a:r>
            <a:br>
              <a:rPr lang="ru-RU" sz="2000" dirty="0" smtClean="0"/>
            </a:br>
            <a:r>
              <a:rPr lang="ru-RU" sz="2200" i="1" dirty="0" smtClean="0">
                <a:effectLst>
                  <a:outerShdw blurRad="38100" dist="38100" dir="2700000" algn="tl">
                    <a:srgbClr val="000000">
                      <a:alpha val="43137"/>
                    </a:srgbClr>
                  </a:outerShdw>
                </a:effectLst>
              </a:rPr>
              <a:t> Введена статья 5.27.1 Нарушение государственных нормативных требований охраны труда, содержащихся в федеральных законах и иных нормативных правовых актах РФ</a:t>
            </a:r>
            <a:r>
              <a:rPr lang="ru-RU" sz="1800" dirty="0" smtClean="0"/>
              <a:t/>
            </a:r>
            <a:br>
              <a:rPr lang="ru-RU" sz="1800" dirty="0" smtClean="0"/>
            </a:br>
            <a:r>
              <a:rPr lang="ru-RU" sz="2000" dirty="0" smtClean="0"/>
              <a:t/>
            </a:r>
            <a:br>
              <a:rPr lang="ru-RU" sz="2000" dirty="0" smtClean="0"/>
            </a:br>
            <a:r>
              <a:rPr lang="ru-RU" sz="2400" i="1" dirty="0" smtClean="0">
                <a:solidFill>
                  <a:schemeClr val="tx2">
                    <a:lumMod val="50000"/>
                  </a:schemeClr>
                </a:solidFill>
                <a:effectLst>
                  <a:outerShdw blurRad="38100" dist="38100" dir="2700000" algn="tl">
                    <a:srgbClr val="000000">
                      <a:alpha val="43137"/>
                    </a:srgbClr>
                  </a:outerShdw>
                </a:effectLst>
              </a:rPr>
              <a:t/>
            </a:r>
            <a:br>
              <a:rPr lang="ru-RU" sz="2400" i="1" dirty="0" smtClean="0">
                <a:solidFill>
                  <a:schemeClr val="tx2">
                    <a:lumMod val="50000"/>
                  </a:schemeClr>
                </a:solidFill>
                <a:effectLst>
                  <a:outerShdw blurRad="38100" dist="38100" dir="2700000" algn="tl">
                    <a:srgbClr val="000000">
                      <a:alpha val="43137"/>
                    </a:srgbClr>
                  </a:outerShdw>
                </a:effectLst>
              </a:rPr>
            </a:br>
            <a:r>
              <a:rPr lang="ru-RU" sz="1600" dirty="0" smtClean="0"/>
              <a:t/>
            </a:r>
            <a:br>
              <a:rPr lang="ru-RU" sz="1600" dirty="0" smtClean="0"/>
            </a:br>
            <a:r>
              <a:rPr lang="ru-RU" sz="1800" dirty="0" smtClean="0"/>
              <a:t/>
            </a:r>
            <a:br>
              <a:rPr lang="ru-RU" sz="1800" dirty="0" smtClean="0"/>
            </a:br>
            <a:r>
              <a:rPr lang="ru-RU" sz="2000" dirty="0" smtClean="0"/>
              <a:t/>
            </a:r>
            <a:br>
              <a:rPr lang="ru-RU" sz="2000" dirty="0" smtClean="0"/>
            </a:br>
            <a:endParaRPr lang="ru-RU" sz="2000" b="1" dirty="0" smtClean="0">
              <a:solidFill>
                <a:schemeClr val="tx2"/>
              </a:solidFill>
              <a:latin typeface="Helios"/>
              <a:ea typeface="+mn-ea"/>
              <a:cs typeface="Arial" pitchFamily="34" charset="0"/>
            </a:endParaRPr>
          </a:p>
        </p:txBody>
      </p:sp>
      <p:sp>
        <p:nvSpPr>
          <p:cNvPr id="17411" name="Номер слайда 3"/>
          <p:cNvSpPr>
            <a:spLocks noGrp="1"/>
          </p:cNvSpPr>
          <p:nvPr>
            <p:ph type="sldNum" sz="quarter" idx="12"/>
          </p:nvPr>
        </p:nvSpPr>
        <p:spPr bwMode="auto">
          <a:xfrm>
            <a:off x="7596188" y="6356350"/>
            <a:ext cx="1368425" cy="365125"/>
          </a:xfrm>
          <a:ln>
            <a:miter lim="800000"/>
            <a:headEnd/>
            <a:tailEnd/>
          </a:ln>
        </p:spPr>
        <p:txBody>
          <a:bodyPr wrap="square" numCol="1" anchorCtr="0" compatLnSpc="1">
            <a:prstTxWarp prst="textNoShape">
              <a:avLst/>
            </a:prstTxWarp>
          </a:bodyPr>
          <a:lstStyle/>
          <a:p>
            <a:pPr>
              <a:defRPr/>
            </a:pPr>
            <a:fld id="{BE7AA103-4BF8-4ABB-99E9-D06CFAA897FC}" type="slidenum">
              <a:rPr lang="ru-RU" sz="1800" smtClean="0">
                <a:solidFill>
                  <a:srgbClr val="626262"/>
                </a:solidFill>
                <a:latin typeface="Arial Black" pitchFamily="34" charset="0"/>
              </a:rPr>
              <a:pPr>
                <a:defRPr/>
              </a:pPr>
              <a:t>25</a:t>
            </a:fld>
            <a:endParaRPr lang="ru-RU" sz="1800" dirty="0" smtClean="0">
              <a:solidFill>
                <a:srgbClr val="626262"/>
              </a:solidFill>
              <a:latin typeface="Arial Black" pitchFamily="34" charset="0"/>
            </a:endParaRPr>
          </a:p>
        </p:txBody>
      </p:sp>
      <p:sp>
        <p:nvSpPr>
          <p:cNvPr id="25" name="Скругленный прямоугольник 24"/>
          <p:cNvSpPr/>
          <p:nvPr/>
        </p:nvSpPr>
        <p:spPr>
          <a:xfrm>
            <a:off x="611188" y="1412875"/>
            <a:ext cx="8072437" cy="2447925"/>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1</a:t>
            </a:r>
            <a:r>
              <a:rPr lang="ru-RU" b="1" dirty="0"/>
              <a:t>. Нарушение государственных нормативных требований охраны труда</a:t>
            </a:r>
            <a:r>
              <a:rPr lang="ru-RU" dirty="0"/>
              <a:t>, содержащихся в федеральных законах и иных нормативных правовых актах РФ, за исключением случаев, предусмотренных частями 2 - 4 настоящей статьи, </a:t>
            </a:r>
          </a:p>
          <a:p>
            <a:pPr>
              <a:buFontTx/>
              <a:buChar char="-"/>
              <a:defRPr/>
            </a:pPr>
            <a:r>
              <a:rPr lang="ru-RU" dirty="0"/>
              <a:t>влечет предупреждение или наложение административного штрафа на должностных лиц в размере от 2 тысяч до 5 тысяч рублей; </a:t>
            </a:r>
          </a:p>
          <a:p>
            <a:pPr>
              <a:buFontTx/>
              <a:buChar char="-"/>
              <a:defRPr/>
            </a:pPr>
            <a:r>
              <a:rPr lang="ru-RU" dirty="0"/>
              <a:t>на лиц, осуществляющих предпринимательскую деятельность без образования юридического лица,  от 2 тысяч до 5 тысяч рублей;</a:t>
            </a:r>
          </a:p>
          <a:p>
            <a:pPr>
              <a:buFontTx/>
              <a:buChar char="-"/>
              <a:defRPr/>
            </a:pPr>
            <a:r>
              <a:rPr lang="ru-RU" dirty="0"/>
              <a:t> на юридических лиц - от 50 тысяч до 80 тысяч рублей.</a:t>
            </a:r>
          </a:p>
        </p:txBody>
      </p:sp>
      <p:sp>
        <p:nvSpPr>
          <p:cNvPr id="10245" name="TextBox 14"/>
          <p:cNvSpPr txBox="1">
            <a:spLocks noChangeArrowheads="1"/>
          </p:cNvSpPr>
          <p:nvPr/>
        </p:nvSpPr>
        <p:spPr bwMode="auto">
          <a:xfrm>
            <a:off x="3500438" y="981075"/>
            <a:ext cx="2000250" cy="338138"/>
          </a:xfrm>
          <a:prstGeom prst="rect">
            <a:avLst/>
          </a:prstGeom>
          <a:noFill/>
          <a:ln w="9525">
            <a:noFill/>
            <a:miter lim="800000"/>
            <a:headEnd/>
            <a:tailEnd/>
          </a:ln>
        </p:spPr>
        <p:txBody>
          <a:bodyPr>
            <a:spAutoFit/>
          </a:bodyPr>
          <a:lstStyle/>
          <a:p>
            <a:r>
              <a:rPr lang="ru-RU" sz="1600" b="1"/>
              <a:t>С 01.01.2015 года</a:t>
            </a:r>
          </a:p>
        </p:txBody>
      </p:sp>
      <p:cxnSp>
        <p:nvCxnSpPr>
          <p:cNvPr id="26" name="Прямая соединительная линия 25"/>
          <p:cNvCxnSpPr/>
          <p:nvPr/>
        </p:nvCxnSpPr>
        <p:spPr>
          <a:xfrm>
            <a:off x="3492500" y="1268413"/>
            <a:ext cx="1857375" cy="0"/>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6" name="Скругленный прямоугольник 15"/>
          <p:cNvSpPr/>
          <p:nvPr/>
        </p:nvSpPr>
        <p:spPr>
          <a:xfrm>
            <a:off x="642938" y="4076700"/>
            <a:ext cx="8072437" cy="2305050"/>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2</a:t>
            </a:r>
            <a:r>
              <a:rPr lang="ru-RU" b="1" dirty="0"/>
              <a:t>. Нарушение работодателем установленного порядка проведения СОУТ на рабочих местах или ее не проведение :</a:t>
            </a:r>
          </a:p>
          <a:p>
            <a:pPr>
              <a:defRPr/>
            </a:pPr>
            <a:r>
              <a:rPr lang="ru-RU" dirty="0"/>
              <a:t>-влечет предупреждение или наложение административного штрафа на должностных лиц в размере от 5 тысяч до 10 тысяч рублей; </a:t>
            </a:r>
          </a:p>
          <a:p>
            <a:pPr>
              <a:defRPr/>
            </a:pPr>
            <a:r>
              <a:rPr lang="ru-RU" dirty="0"/>
              <a:t>-на лиц, осуществляющих предпринимательскую деятельность без образования юридического лица,  от 5 тысяч до 10 тысяч рублей; </a:t>
            </a:r>
          </a:p>
          <a:p>
            <a:pPr>
              <a:defRPr/>
            </a:pPr>
            <a:r>
              <a:rPr lang="ru-RU" dirty="0"/>
              <a:t>-на юридических лиц от 60 тысяч до 80 тысяч рублей.</a:t>
            </a:r>
          </a:p>
        </p:txBody>
      </p:sp>
      <p:sp>
        <p:nvSpPr>
          <p:cNvPr id="14" name="Стрелка вниз 13"/>
          <p:cNvSpPr/>
          <p:nvPr/>
        </p:nvSpPr>
        <p:spPr>
          <a:xfrm>
            <a:off x="8101013" y="3644900"/>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sp>
        <p:nvSpPr>
          <p:cNvPr id="18" name="Стрелка вниз 17"/>
          <p:cNvSpPr/>
          <p:nvPr/>
        </p:nvSpPr>
        <p:spPr>
          <a:xfrm>
            <a:off x="8101013" y="6092825"/>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pic>
        <p:nvPicPr>
          <p:cNvPr id="10250"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0251"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12" name="Прямоугольник 11"/>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Номер слайда 3"/>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65A0FE4B-514C-4086-9B41-A1587B651E21}" type="slidenum">
              <a:rPr lang="ru-RU" sz="1800" smtClean="0">
                <a:solidFill>
                  <a:srgbClr val="626262"/>
                </a:solidFill>
                <a:latin typeface="Arial Black" pitchFamily="34" charset="0"/>
              </a:rPr>
              <a:pPr>
                <a:defRPr/>
              </a:pPr>
              <a:t>26</a:t>
            </a:fld>
            <a:endParaRPr lang="ru-RU" sz="1800" dirty="0" smtClean="0">
              <a:solidFill>
                <a:srgbClr val="626262"/>
              </a:solidFill>
              <a:latin typeface="Arial Black" pitchFamily="34" charset="0"/>
            </a:endParaRPr>
          </a:p>
        </p:txBody>
      </p:sp>
      <p:sp>
        <p:nvSpPr>
          <p:cNvPr id="25" name="Скругленный прямоугольник 24"/>
          <p:cNvSpPr/>
          <p:nvPr/>
        </p:nvSpPr>
        <p:spPr>
          <a:xfrm>
            <a:off x="684213" y="404813"/>
            <a:ext cx="8072437" cy="2879725"/>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sz="1600" dirty="0"/>
              <a:t>3. </a:t>
            </a:r>
            <a:r>
              <a:rPr lang="ru-RU" sz="1600" b="1" dirty="0"/>
              <a:t>Допуск работника </a:t>
            </a:r>
            <a:r>
              <a:rPr lang="ru-RU" sz="1600" dirty="0"/>
              <a:t>к исполнению им трудовых обязанностей </a:t>
            </a:r>
            <a:r>
              <a:rPr lang="ru-RU" sz="1600" b="1" dirty="0"/>
              <a:t>без прохождения </a:t>
            </a:r>
            <a:r>
              <a:rPr lang="ru-RU" sz="1600" dirty="0"/>
              <a:t>в установленном порядке </a:t>
            </a:r>
            <a:r>
              <a:rPr lang="ru-RU" sz="1600" b="1" dirty="0"/>
              <a:t>обучения и проверки знаний требований охраны труда</a:t>
            </a:r>
            <a:r>
              <a:rPr lang="ru-RU" sz="1600" dirty="0"/>
              <a:t>, а также обязательных предварительных (при поступлении на работу) и периодических (в течение трудовой деятельности) </a:t>
            </a:r>
            <a:r>
              <a:rPr lang="ru-RU" sz="1600" b="1" dirty="0"/>
              <a:t>медицинских осмотров</a:t>
            </a:r>
            <a:r>
              <a:rPr lang="ru-RU" sz="1600" dirty="0"/>
              <a:t>, обязательных медицинских осмотров в начале рабочего дня (смены), обязательных психиатрических освидетельствований или </a:t>
            </a:r>
            <a:r>
              <a:rPr lang="ru-RU" sz="1600" b="1" dirty="0"/>
              <a:t>при наличии медицинских противопоказаний </a:t>
            </a:r>
            <a:r>
              <a:rPr lang="ru-RU" sz="1600" dirty="0"/>
              <a:t>:</a:t>
            </a:r>
          </a:p>
          <a:p>
            <a:pPr>
              <a:defRPr/>
            </a:pPr>
            <a:r>
              <a:rPr lang="ru-RU" sz="1600" dirty="0"/>
              <a:t>-влечет наложение административного штрафа на должностных лиц в размере от 15 тысяч до 25 тысяч рублей; </a:t>
            </a:r>
          </a:p>
          <a:p>
            <a:pPr>
              <a:defRPr/>
            </a:pPr>
            <a:r>
              <a:rPr lang="ru-RU" sz="1600" dirty="0"/>
              <a:t>-на лиц, осуществляющих предпринимательскую деятельность без образования юридического лица, - от 15 тысяч до 25 тысяч рублей; </a:t>
            </a:r>
          </a:p>
          <a:p>
            <a:pPr>
              <a:defRPr/>
            </a:pPr>
            <a:r>
              <a:rPr lang="ru-RU" sz="1600" dirty="0"/>
              <a:t>-на юридических лиц - от 110 тысяч до 130 тысяч рублей.</a:t>
            </a:r>
          </a:p>
        </p:txBody>
      </p:sp>
      <p:sp>
        <p:nvSpPr>
          <p:cNvPr id="16" name="Скругленный прямоугольник 15"/>
          <p:cNvSpPr/>
          <p:nvPr/>
        </p:nvSpPr>
        <p:spPr>
          <a:xfrm>
            <a:off x="684213" y="3429000"/>
            <a:ext cx="8072437" cy="1944688"/>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4</a:t>
            </a:r>
            <a:r>
              <a:rPr lang="ru-RU" b="1" dirty="0"/>
              <a:t>. </a:t>
            </a:r>
            <a:r>
              <a:rPr lang="ru-RU" b="1" dirty="0" err="1"/>
              <a:t>Необеспечение</a:t>
            </a:r>
            <a:r>
              <a:rPr lang="ru-RU" b="1" dirty="0"/>
              <a:t> работников средствами индивидуальной защиты </a:t>
            </a:r>
            <a:r>
              <a:rPr lang="ru-RU" dirty="0"/>
              <a:t>-</a:t>
            </a:r>
          </a:p>
          <a:p>
            <a:pPr>
              <a:defRPr/>
            </a:pPr>
            <a:r>
              <a:rPr lang="ru-RU" dirty="0"/>
              <a:t>влечет наложение административного штрафа на должностных лиц в размере от 20 тысяч до 30 тысяч рублей; </a:t>
            </a:r>
          </a:p>
          <a:p>
            <a:pPr>
              <a:defRPr/>
            </a:pPr>
            <a:r>
              <a:rPr lang="ru-RU" dirty="0"/>
              <a:t>-на лиц, осуществляющих предпринимательскую деятельность без образования юридического лица, от 20 тысяч до 30 тысяч рублей; </a:t>
            </a:r>
          </a:p>
          <a:p>
            <a:pPr>
              <a:defRPr/>
            </a:pPr>
            <a:r>
              <a:rPr lang="ru-RU" dirty="0"/>
              <a:t>-на юридических лиц - от 130 тысяч до 150 тысяч рублей.</a:t>
            </a:r>
          </a:p>
        </p:txBody>
      </p:sp>
      <p:sp>
        <p:nvSpPr>
          <p:cNvPr id="14" name="Стрелка вниз 13"/>
          <p:cNvSpPr/>
          <p:nvPr/>
        </p:nvSpPr>
        <p:spPr>
          <a:xfrm>
            <a:off x="8243888" y="3141663"/>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sp>
        <p:nvSpPr>
          <p:cNvPr id="18" name="Стрелка вниз 17"/>
          <p:cNvSpPr/>
          <p:nvPr/>
        </p:nvSpPr>
        <p:spPr>
          <a:xfrm>
            <a:off x="8243888" y="5229225"/>
            <a:ext cx="428625" cy="571500"/>
          </a:xfrm>
          <a:prstGeom prst="downArrow">
            <a:avLst/>
          </a:prstGeom>
          <a:ln/>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sp>
        <p:nvSpPr>
          <p:cNvPr id="12" name="Скругленный прямоугольник 11"/>
          <p:cNvSpPr/>
          <p:nvPr/>
        </p:nvSpPr>
        <p:spPr>
          <a:xfrm>
            <a:off x="1187450" y="5445125"/>
            <a:ext cx="6858000" cy="1214438"/>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a:defRPr/>
            </a:pPr>
            <a:r>
              <a:rPr lang="ru-RU" b="1" dirty="0">
                <a:solidFill>
                  <a:schemeClr val="tx1"/>
                </a:solidFill>
              </a:rPr>
              <a:t>Примечание. </a:t>
            </a:r>
            <a:r>
              <a:rPr lang="ru-RU" sz="1500" dirty="0">
                <a:solidFill>
                  <a:schemeClr val="tx1"/>
                </a:solidFill>
              </a:rPr>
              <a:t>Под средствами индивидуальной защиты в части 4 настоящей статьи следует понимать средства индивидуальной защиты, отнесенные техническим регламентом Таможенного союза "О безопасности средств индивидуальной защиты" ко 2 классу в зависимости от степени риска причинения вреда работнику."</a:t>
            </a:r>
          </a:p>
        </p:txBody>
      </p:sp>
      <p:sp>
        <p:nvSpPr>
          <p:cNvPr id="17" name="5-конечная звезда 16"/>
          <p:cNvSpPr/>
          <p:nvPr/>
        </p:nvSpPr>
        <p:spPr>
          <a:xfrm>
            <a:off x="857250" y="5857875"/>
            <a:ext cx="214313" cy="214313"/>
          </a:xfrm>
          <a:prstGeom prst="star5">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11273"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1274"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15" name="Прямоугольник 14"/>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516688" y="6308725"/>
            <a:ext cx="2133600" cy="365125"/>
          </a:xfrm>
        </p:spPr>
        <p:txBody>
          <a:bodyPr/>
          <a:lstStyle/>
          <a:p>
            <a:pPr>
              <a:defRPr/>
            </a:pPr>
            <a:fld id="{FB1583D7-B788-4346-AFE8-3D467FDA4470}" type="slidenum">
              <a:rPr lang="ru-RU" sz="1800" smtClean="0">
                <a:solidFill>
                  <a:srgbClr val="626262"/>
                </a:solidFill>
                <a:latin typeface="Arial Black" pitchFamily="34" charset="0"/>
              </a:rPr>
              <a:pPr>
                <a:defRPr/>
              </a:pPr>
              <a:t>27</a:t>
            </a:fld>
            <a:endParaRPr lang="ru-RU" sz="1800" dirty="0" smtClean="0">
              <a:solidFill>
                <a:srgbClr val="626262"/>
              </a:solidFill>
              <a:latin typeface="Arial Black" pitchFamily="34" charset="0"/>
            </a:endParaRPr>
          </a:p>
        </p:txBody>
      </p:sp>
      <p:sp>
        <p:nvSpPr>
          <p:cNvPr id="5" name="Содержимое 4"/>
          <p:cNvSpPr>
            <a:spLocks noGrp="1"/>
          </p:cNvSpPr>
          <p:nvPr>
            <p:ph idx="1"/>
          </p:nvPr>
        </p:nvSpPr>
        <p:spPr>
          <a:xfrm>
            <a:off x="214282" y="0"/>
            <a:ext cx="8715436" cy="671514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indent="14288">
              <a:buFont typeface="Arial" pitchFamily="34" charset="0"/>
              <a:buNone/>
              <a:defRPr/>
            </a:pPr>
            <a:r>
              <a:rPr lang="ru-RU" sz="2400" dirty="0"/>
              <a:t>5. Совершение административных правонарушений, предусмотренных частями 1 - 4 настоящей статьи, лицом, </a:t>
            </a:r>
            <a:r>
              <a:rPr lang="ru-RU" sz="2400" b="1" dirty="0"/>
              <a:t>ранее подвергнутым </a:t>
            </a:r>
            <a:r>
              <a:rPr lang="ru-RU" sz="2400" dirty="0"/>
              <a:t>административному наказанию </a:t>
            </a:r>
            <a:r>
              <a:rPr lang="ru-RU" sz="2400" b="1" dirty="0"/>
              <a:t>за аналогичное</a:t>
            </a:r>
            <a:r>
              <a:rPr lang="ru-RU" sz="2400" dirty="0"/>
              <a:t> административное правонарушение, </a:t>
            </a:r>
            <a:endParaRPr lang="ru-RU" sz="2400" dirty="0" smtClean="0"/>
          </a:p>
          <a:p>
            <a:pPr indent="14288">
              <a:buFont typeface="Arial" pitchFamily="34" charset="0"/>
              <a:buNone/>
              <a:defRPr/>
            </a:pPr>
            <a:r>
              <a:rPr lang="ru-RU" sz="2400" dirty="0" smtClean="0"/>
              <a:t>- влечет </a:t>
            </a:r>
            <a:r>
              <a:rPr lang="ru-RU" sz="2400" dirty="0"/>
              <a:t>наложение административного штрафа на должностных лиц в размере от 30 тысяч до 40 тысяч рублей или дисквалификацию на срок от 1 года до 3 лет; </a:t>
            </a:r>
          </a:p>
          <a:p>
            <a:pPr indent="14288">
              <a:buFont typeface="Arial" pitchFamily="34" charset="0"/>
              <a:buNone/>
              <a:defRPr/>
            </a:pPr>
            <a:r>
              <a:rPr lang="ru-RU" sz="2400" dirty="0"/>
              <a:t>-на лиц, осуществляющих предпринимательскую деятельность без образования юридического лица, - от 30 тысяч до 40 тысяч рублей или административное приостановление деятельности на срок до 90 суток; </a:t>
            </a:r>
          </a:p>
          <a:p>
            <a:pPr indent="14288">
              <a:buFont typeface="Arial" pitchFamily="34" charset="0"/>
              <a:buNone/>
              <a:defRPr/>
            </a:pPr>
            <a:r>
              <a:rPr lang="ru-RU" sz="2400" dirty="0"/>
              <a:t>-на юридических лиц - от 100 тысяч до 200 тысяч рублей или административное приостановление деятельности на срок до 90 суток.</a:t>
            </a:r>
          </a:p>
        </p:txBody>
      </p:sp>
      <p:pic>
        <p:nvPicPr>
          <p:cNvPr id="12292"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2293"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8" name="Прямоугольник 7"/>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500063" y="1071563"/>
            <a:ext cx="8229600" cy="500062"/>
          </a:xfrm>
          <a:ln>
            <a:solidFill>
              <a:schemeClr val="bg1"/>
            </a:solidFill>
          </a:ln>
        </p:spPr>
        <p:txBody>
          <a:bodyPr rtlCol="0">
            <a:normAutofit fontScale="90000"/>
          </a:bodyPr>
          <a:lstStyle/>
          <a:p>
            <a:pPr eaLnBrk="1" fontAlgn="auto" hangingPunct="1">
              <a:spcAft>
                <a:spcPts val="0"/>
              </a:spcAft>
              <a:defRPr/>
            </a:pPr>
            <a:r>
              <a:rPr lang="ru-RU" sz="2200" b="1" dirty="0" smtClean="0">
                <a:solidFill>
                  <a:schemeClr val="tx2">
                    <a:lumMod val="50000"/>
                  </a:schemeClr>
                </a:solidFill>
              </a:rPr>
              <a:t/>
            </a:r>
            <a:br>
              <a:rPr lang="ru-RU" sz="2200" b="1" dirty="0" smtClean="0">
                <a:solidFill>
                  <a:schemeClr val="tx2">
                    <a:lumMod val="50000"/>
                  </a:schemeClr>
                </a:solidFill>
              </a:rPr>
            </a:br>
            <a:r>
              <a:rPr lang="ru-RU" sz="2200" dirty="0" smtClean="0">
                <a:solidFill>
                  <a:schemeClr val="tx2">
                    <a:lumMod val="50000"/>
                  </a:schemeClr>
                </a:solidFill>
              </a:rPr>
              <a:t/>
            </a:r>
            <a:br>
              <a:rPr lang="ru-RU" sz="2200" dirty="0" smtClean="0">
                <a:solidFill>
                  <a:schemeClr val="tx2">
                    <a:lumMod val="50000"/>
                  </a:schemeClr>
                </a:solidFill>
              </a:rPr>
            </a:br>
            <a:r>
              <a:rPr lang="ru-RU" sz="2000" dirty="0" smtClean="0"/>
              <a:t> </a:t>
            </a:r>
            <a:br>
              <a:rPr lang="ru-RU" sz="2000" dirty="0" smtClean="0"/>
            </a:br>
            <a:r>
              <a:rPr lang="ru-RU" sz="2200" i="1" dirty="0" smtClean="0">
                <a:effectLst>
                  <a:outerShdw blurRad="38100" dist="38100" dir="2700000" algn="tl">
                    <a:srgbClr val="000000">
                      <a:alpha val="43137"/>
                    </a:srgbClr>
                  </a:outerShdw>
                </a:effectLst>
              </a:rPr>
              <a:t> </a:t>
            </a:r>
            <a:r>
              <a:rPr lang="ru-RU" sz="1800" dirty="0" smtClean="0"/>
              <a:t/>
            </a:r>
            <a:br>
              <a:rPr lang="ru-RU" sz="1800" dirty="0" smtClean="0"/>
            </a:br>
            <a:r>
              <a:rPr lang="ru-RU" sz="2000" dirty="0" smtClean="0"/>
              <a:t/>
            </a:r>
            <a:br>
              <a:rPr lang="ru-RU" sz="2000" dirty="0" smtClean="0"/>
            </a:br>
            <a:r>
              <a:rPr lang="ru-RU" sz="2400" i="1" dirty="0" smtClean="0">
                <a:solidFill>
                  <a:schemeClr val="tx2">
                    <a:lumMod val="50000"/>
                  </a:schemeClr>
                </a:solidFill>
                <a:effectLst>
                  <a:outerShdw blurRad="38100" dist="38100" dir="2700000" algn="tl">
                    <a:srgbClr val="000000">
                      <a:alpha val="43137"/>
                    </a:srgbClr>
                  </a:outerShdw>
                </a:effectLst>
              </a:rPr>
              <a:t/>
            </a:r>
            <a:br>
              <a:rPr lang="ru-RU" sz="2400" i="1" dirty="0" smtClean="0">
                <a:solidFill>
                  <a:schemeClr val="tx2">
                    <a:lumMod val="50000"/>
                  </a:schemeClr>
                </a:solidFill>
                <a:effectLst>
                  <a:outerShdw blurRad="38100" dist="38100" dir="2700000" algn="tl">
                    <a:srgbClr val="000000">
                      <a:alpha val="43137"/>
                    </a:srgbClr>
                  </a:outerShdw>
                </a:effectLst>
              </a:rPr>
            </a:br>
            <a:r>
              <a:rPr lang="ru-RU" sz="1600" dirty="0" smtClean="0"/>
              <a:t/>
            </a:r>
            <a:br>
              <a:rPr lang="ru-RU" sz="1600" dirty="0" smtClean="0"/>
            </a:br>
            <a:r>
              <a:rPr lang="ru-RU" sz="1800" dirty="0" smtClean="0"/>
              <a:t/>
            </a:r>
            <a:br>
              <a:rPr lang="ru-RU" sz="1800" dirty="0" smtClean="0"/>
            </a:br>
            <a:r>
              <a:rPr lang="ru-RU" sz="2000" dirty="0" smtClean="0"/>
              <a:t/>
            </a:r>
            <a:br>
              <a:rPr lang="ru-RU" sz="2000" dirty="0" smtClean="0"/>
            </a:br>
            <a:endParaRPr lang="ru-RU" sz="2000" b="1" dirty="0" smtClean="0">
              <a:solidFill>
                <a:schemeClr val="tx2"/>
              </a:solidFill>
              <a:latin typeface="Helios"/>
              <a:ea typeface="+mn-ea"/>
              <a:cs typeface="Arial" pitchFamily="34" charset="0"/>
            </a:endParaRPr>
          </a:p>
        </p:txBody>
      </p:sp>
      <p:sp>
        <p:nvSpPr>
          <p:cNvPr id="19459" name="Номер слайда 3"/>
          <p:cNvSpPr>
            <a:spLocks noGrp="1"/>
          </p:cNvSpPr>
          <p:nvPr>
            <p:ph type="sldNum" sz="quarter" idx="12"/>
          </p:nvPr>
        </p:nvSpPr>
        <p:spPr bwMode="auto">
          <a:ln>
            <a:miter lim="800000"/>
            <a:headEnd/>
            <a:tailEnd/>
          </a:ln>
        </p:spPr>
        <p:txBody>
          <a:bodyPr wrap="square" numCol="1" anchorCtr="0" compatLnSpc="1">
            <a:prstTxWarp prst="textNoShape">
              <a:avLst/>
            </a:prstTxWarp>
          </a:bodyPr>
          <a:lstStyle/>
          <a:p>
            <a:pPr>
              <a:defRPr/>
            </a:pPr>
            <a:fld id="{C1B31E57-4BB6-43BD-8598-4C1158FAD6E9}" type="slidenum">
              <a:rPr lang="ru-RU" sz="1800" smtClean="0">
                <a:solidFill>
                  <a:srgbClr val="626262"/>
                </a:solidFill>
                <a:latin typeface="Arial Black" pitchFamily="34" charset="0"/>
              </a:rPr>
              <a:pPr>
                <a:defRPr/>
              </a:pPr>
              <a:t>28</a:t>
            </a:fld>
            <a:endParaRPr lang="ru-RU" sz="1800" dirty="0" smtClean="0">
              <a:solidFill>
                <a:srgbClr val="626262"/>
              </a:solidFill>
              <a:latin typeface="Arial Black" pitchFamily="34" charset="0"/>
            </a:endParaRPr>
          </a:p>
        </p:txBody>
      </p:sp>
      <p:sp>
        <p:nvSpPr>
          <p:cNvPr id="25" name="Скругленный прямоугольник 24"/>
          <p:cNvSpPr/>
          <p:nvPr/>
        </p:nvSpPr>
        <p:spPr>
          <a:xfrm>
            <a:off x="571500" y="1268413"/>
            <a:ext cx="8072438" cy="1368425"/>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marL="342900" indent="-342900">
              <a:buFontTx/>
              <a:buAutoNum type="arabicPeriod"/>
              <a:defRPr/>
            </a:pPr>
            <a:r>
              <a:rPr lang="ru-RU" dirty="0"/>
              <a:t>Нарушение организацией, проводившей СОУТ, </a:t>
            </a:r>
            <a:r>
              <a:rPr lang="ru-RU" b="1" dirty="0"/>
              <a:t>установленного порядка проведения СОУТ</a:t>
            </a:r>
          </a:p>
          <a:p>
            <a:pPr marL="342900" indent="-342900">
              <a:defRPr/>
            </a:pPr>
            <a:r>
              <a:rPr lang="ru-RU" dirty="0"/>
              <a:t>- влечет наложение административного штрафа на должностных лиц в размере от 20 тысяч до 30 тысяч рублей; </a:t>
            </a:r>
          </a:p>
          <a:p>
            <a:pPr>
              <a:defRPr/>
            </a:pPr>
            <a:r>
              <a:rPr lang="ru-RU" dirty="0"/>
              <a:t>-на юридических лиц - от 70 тысяч до 100 тысяч рублей.</a:t>
            </a:r>
          </a:p>
        </p:txBody>
      </p:sp>
      <p:sp>
        <p:nvSpPr>
          <p:cNvPr id="13317" name="TextBox 14"/>
          <p:cNvSpPr txBox="1">
            <a:spLocks noChangeArrowheads="1"/>
          </p:cNvSpPr>
          <p:nvPr/>
        </p:nvSpPr>
        <p:spPr bwMode="auto">
          <a:xfrm>
            <a:off x="3571875" y="836613"/>
            <a:ext cx="2000250" cy="338137"/>
          </a:xfrm>
          <a:prstGeom prst="rect">
            <a:avLst/>
          </a:prstGeom>
          <a:noFill/>
          <a:ln w="9525">
            <a:noFill/>
            <a:miter lim="800000"/>
            <a:headEnd/>
            <a:tailEnd/>
          </a:ln>
        </p:spPr>
        <p:txBody>
          <a:bodyPr>
            <a:spAutoFit/>
          </a:bodyPr>
          <a:lstStyle/>
          <a:p>
            <a:r>
              <a:rPr lang="ru-RU" sz="1600" b="1"/>
              <a:t>С 01.01.2015 года</a:t>
            </a:r>
          </a:p>
        </p:txBody>
      </p:sp>
      <p:cxnSp>
        <p:nvCxnSpPr>
          <p:cNvPr id="26" name="Прямая соединительная линия 25"/>
          <p:cNvCxnSpPr/>
          <p:nvPr/>
        </p:nvCxnSpPr>
        <p:spPr>
          <a:xfrm>
            <a:off x="3563938" y="1125538"/>
            <a:ext cx="1857375" cy="0"/>
          </a:xfrm>
          <a:prstGeom prst="line">
            <a:avLst/>
          </a:prstGeom>
          <a:ln w="381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6562" name="Rectangle 2"/>
          <p:cNvSpPr>
            <a:spLocks noChangeArrowheads="1"/>
          </p:cNvSpPr>
          <p:nvPr/>
        </p:nvSpPr>
        <p:spPr bwMode="auto">
          <a:xfrm>
            <a:off x="107950" y="139700"/>
            <a:ext cx="8950325" cy="708025"/>
          </a:xfrm>
          <a:prstGeom prst="rect">
            <a:avLst/>
          </a:prstGeom>
          <a:noFill/>
          <a:ln w="9525">
            <a:noFill/>
            <a:miter lim="800000"/>
            <a:headEnd/>
            <a:tailEnd/>
          </a:ln>
          <a:effectLst/>
        </p:spPr>
        <p:txBody>
          <a:bodyPr anchor="ctr">
            <a:spAutoFit/>
          </a:bodyPr>
          <a:lstStyle/>
          <a:p>
            <a:pPr indent="342900" algn="ctr" eaLnBrk="0" hangingPunct="0">
              <a:defRPr/>
            </a:pPr>
            <a:r>
              <a:rPr lang="ru-RU" sz="2000" i="1" dirty="0">
                <a:effectLst>
                  <a:outerShdw blurRad="38100" dist="38100" dir="2700000" algn="tl">
                    <a:srgbClr val="C0C0C0"/>
                  </a:outerShdw>
                </a:effectLst>
                <a:latin typeface="Calibri" pitchFamily="34" charset="0"/>
              </a:rPr>
              <a:t>Введена статья 14.54. Нарушение установленного </a:t>
            </a:r>
            <a:endParaRPr lang="ru-RU" sz="2000" i="1" dirty="0" smtClean="0">
              <a:effectLst>
                <a:outerShdw blurRad="38100" dist="38100" dir="2700000" algn="tl">
                  <a:srgbClr val="C0C0C0"/>
                </a:outerShdw>
              </a:effectLst>
              <a:latin typeface="Calibri" pitchFamily="34" charset="0"/>
            </a:endParaRPr>
          </a:p>
          <a:p>
            <a:pPr indent="342900" algn="ctr" eaLnBrk="0" hangingPunct="0">
              <a:defRPr/>
            </a:pPr>
            <a:r>
              <a:rPr lang="ru-RU" sz="2000" i="1" dirty="0" smtClean="0">
                <a:effectLst>
                  <a:outerShdw blurRad="38100" dist="38100" dir="2700000" algn="tl">
                    <a:srgbClr val="C0C0C0"/>
                  </a:outerShdw>
                </a:effectLst>
                <a:latin typeface="Calibri" pitchFamily="34" charset="0"/>
              </a:rPr>
              <a:t>порядка </a:t>
            </a:r>
            <a:r>
              <a:rPr lang="ru-RU" sz="2000" i="1" dirty="0">
                <a:effectLst>
                  <a:outerShdw blurRad="38100" dist="38100" dir="2700000" algn="tl">
                    <a:srgbClr val="C0C0C0"/>
                  </a:outerShdw>
                </a:effectLst>
                <a:latin typeface="Calibri" pitchFamily="34" charset="0"/>
              </a:rPr>
              <a:t>проведения СОУТ </a:t>
            </a:r>
          </a:p>
        </p:txBody>
      </p:sp>
      <p:sp>
        <p:nvSpPr>
          <p:cNvPr id="17" name="Скругленный прямоугольник 16"/>
          <p:cNvSpPr/>
          <p:nvPr/>
        </p:nvSpPr>
        <p:spPr>
          <a:xfrm>
            <a:off x="571500" y="2781300"/>
            <a:ext cx="8072438" cy="2447925"/>
          </a:xfrm>
          <a:prstGeom prst="roundRect">
            <a:avLst/>
          </a:prstGeom>
          <a:ln/>
        </p:spPr>
        <p:style>
          <a:lnRef idx="1">
            <a:schemeClr val="accent4"/>
          </a:lnRef>
          <a:fillRef idx="2">
            <a:schemeClr val="accent4"/>
          </a:fillRef>
          <a:effectRef idx="1">
            <a:schemeClr val="accent4"/>
          </a:effectRef>
          <a:fontRef idx="minor">
            <a:schemeClr val="dk1"/>
          </a:fontRef>
        </p:style>
        <p:txBody>
          <a:bodyPr anchor="ctr"/>
          <a:lstStyle/>
          <a:p>
            <a:pPr>
              <a:defRPr/>
            </a:pPr>
            <a:r>
              <a:rPr lang="ru-RU" dirty="0"/>
              <a:t>2. Совершение административного правонарушения, предусмотренного частью 1 настоящей статьи, лицом, </a:t>
            </a:r>
            <a:r>
              <a:rPr lang="ru-RU" b="1" dirty="0"/>
              <a:t>ранее подвергнутым </a:t>
            </a:r>
            <a:r>
              <a:rPr lang="ru-RU" dirty="0"/>
              <a:t>административному наказанию за</a:t>
            </a:r>
            <a:r>
              <a:rPr lang="ru-RU" b="1" dirty="0"/>
              <a:t> аналогичное </a:t>
            </a:r>
            <a:r>
              <a:rPr lang="ru-RU" dirty="0"/>
              <a:t>административное правонарушение, -</a:t>
            </a:r>
          </a:p>
          <a:p>
            <a:pPr>
              <a:defRPr/>
            </a:pPr>
            <a:r>
              <a:rPr lang="ru-RU" dirty="0"/>
              <a:t>влечет наложение административного штрафа на должностных лиц в размере от 40 тысяч до 50 тысяч рублей или дисквалификацию на срок от 1 года до 3 лет; </a:t>
            </a:r>
          </a:p>
          <a:p>
            <a:pPr>
              <a:defRPr/>
            </a:pPr>
            <a:r>
              <a:rPr lang="ru-RU" dirty="0"/>
              <a:t>-на юридических лиц - в размере от 100 тысяч до 200 тысяч рублей или административное приостановление деятельности на срок до 90 суток.</a:t>
            </a:r>
          </a:p>
        </p:txBody>
      </p:sp>
      <p:sp>
        <p:nvSpPr>
          <p:cNvPr id="19" name="Стрелка вниз 18"/>
          <p:cNvSpPr/>
          <p:nvPr/>
        </p:nvSpPr>
        <p:spPr>
          <a:xfrm>
            <a:off x="8243888" y="2492375"/>
            <a:ext cx="357187" cy="571500"/>
          </a:xfrm>
          <a:prstGeom prst="downArrow">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ru-RU"/>
          </a:p>
        </p:txBody>
      </p:sp>
      <p:sp>
        <p:nvSpPr>
          <p:cNvPr id="20" name="Скругленный прямоугольник 19"/>
          <p:cNvSpPr/>
          <p:nvPr/>
        </p:nvSpPr>
        <p:spPr>
          <a:xfrm>
            <a:off x="1042988" y="5373688"/>
            <a:ext cx="7000875" cy="1214437"/>
          </a:xfrm>
          <a:prstGeom prst="roundRect">
            <a:avLst/>
          </a:prstGeom>
          <a:solidFill>
            <a:schemeClr val="accent2">
              <a:lumMod val="60000"/>
              <a:lumOff val="40000"/>
            </a:schemeClr>
          </a:solidFill>
          <a:ln/>
        </p:spPr>
        <p:style>
          <a:lnRef idx="3">
            <a:schemeClr val="lt1"/>
          </a:lnRef>
          <a:fillRef idx="1">
            <a:schemeClr val="accent2"/>
          </a:fillRef>
          <a:effectRef idx="1">
            <a:schemeClr val="accent2"/>
          </a:effectRef>
          <a:fontRef idx="minor">
            <a:schemeClr val="lt1"/>
          </a:fontRef>
        </p:style>
        <p:txBody>
          <a:bodyPr anchor="ctr"/>
          <a:lstStyle/>
          <a:p>
            <a:pPr>
              <a:defRPr/>
            </a:pPr>
            <a:r>
              <a:rPr lang="ru-RU" sz="1400" dirty="0">
                <a:solidFill>
                  <a:schemeClr val="tx1"/>
                </a:solidFill>
              </a:rPr>
              <a:t>Примечание</a:t>
            </a:r>
            <a:r>
              <a:rPr lang="ru-RU" b="1" dirty="0">
                <a:solidFill>
                  <a:schemeClr val="tx1"/>
                </a:solidFill>
              </a:rPr>
              <a:t>. </a:t>
            </a:r>
            <a:r>
              <a:rPr lang="ru-RU" sz="1600" b="1" dirty="0">
                <a:solidFill>
                  <a:schemeClr val="tx1"/>
                </a:solidFill>
              </a:rPr>
              <a:t>Эксперт</a:t>
            </a:r>
            <a:r>
              <a:rPr lang="ru-RU" sz="1600" dirty="0">
                <a:solidFill>
                  <a:schemeClr val="tx1"/>
                </a:solidFill>
              </a:rPr>
              <a:t> организации, проводившей СОУТ, совершивший при проведении СОУТ административное правонарушение, предусмотренное настоящей статьей, несет административную ответственность как </a:t>
            </a:r>
            <a:r>
              <a:rPr lang="ru-RU" sz="1600" b="1" dirty="0">
                <a:solidFill>
                  <a:schemeClr val="tx1"/>
                </a:solidFill>
              </a:rPr>
              <a:t>«должностное лицо».</a:t>
            </a:r>
          </a:p>
        </p:txBody>
      </p:sp>
      <p:sp>
        <p:nvSpPr>
          <p:cNvPr id="21" name="5-конечная звезда 20"/>
          <p:cNvSpPr/>
          <p:nvPr/>
        </p:nvSpPr>
        <p:spPr>
          <a:xfrm>
            <a:off x="755650" y="5445125"/>
            <a:ext cx="214313" cy="214313"/>
          </a:xfrm>
          <a:prstGeom prst="star5">
            <a:avLst/>
          </a:prstGeom>
          <a:solidFill>
            <a:srgbClr val="FFFF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pic>
        <p:nvPicPr>
          <p:cNvPr id="13324"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3325"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16" name="Прямоугольник 15"/>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51520" y="1124744"/>
            <a:ext cx="8568952" cy="5328592"/>
          </a:xfrm>
          <a:prstGeom prst="roundRect">
            <a:avLst/>
          </a:prstGeom>
          <a:solidFill>
            <a:schemeClr val="accent2">
              <a:lumMod val="40000"/>
              <a:lumOff val="60000"/>
            </a:schemeClr>
          </a:solidFill>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ru-RU" sz="1400" b="1"/>
          </a:p>
        </p:txBody>
      </p:sp>
      <p:sp>
        <p:nvSpPr>
          <p:cNvPr id="2" name="Заголовок 1"/>
          <p:cNvSpPr>
            <a:spLocks noGrp="1"/>
          </p:cNvSpPr>
          <p:nvPr>
            <p:ph type="title"/>
          </p:nvPr>
        </p:nvSpPr>
        <p:spPr>
          <a:xfrm>
            <a:off x="0" y="274639"/>
            <a:ext cx="9144000" cy="654032"/>
          </a:xfrm>
        </p:spPr>
        <p:txBody>
          <a:bodyPr rtlCol="0">
            <a:normAutofit fontScale="90000"/>
          </a:bodyPr>
          <a:lstStyle/>
          <a:p>
            <a:pPr eaLnBrk="1" fontAlgn="auto" hangingPunct="1">
              <a:spcAft>
                <a:spcPts val="0"/>
              </a:spcAft>
              <a:defRPr/>
            </a:pPr>
            <a:r>
              <a:rPr lang="ru-RU" sz="3100" b="1" dirty="0" smtClean="0">
                <a:cs typeface="Times New Roman" pitchFamily="18" charset="0"/>
              </a:rPr>
              <a:t>Статья 143 Уголовного кодекса Российской Федерации</a:t>
            </a:r>
            <a:r>
              <a:rPr lang="ru-RU" sz="2800" b="1" dirty="0" smtClean="0">
                <a:latin typeface="Times New Roman" pitchFamily="18" charset="0"/>
                <a:cs typeface="Times New Roman" pitchFamily="18" charset="0"/>
              </a:rPr>
              <a:t/>
            </a:r>
            <a:br>
              <a:rPr lang="ru-RU" sz="2800" b="1" dirty="0" smtClean="0">
                <a:latin typeface="Times New Roman" pitchFamily="18" charset="0"/>
                <a:cs typeface="Times New Roman" pitchFamily="18" charset="0"/>
              </a:rPr>
            </a:br>
            <a:endParaRPr lang="ru-RU" sz="2800" dirty="0" smtClean="0">
              <a:latin typeface="Times New Roman" pitchFamily="18" charset="0"/>
              <a:cs typeface="Times New Roman" pitchFamily="18" charset="0"/>
            </a:endParaRPr>
          </a:p>
        </p:txBody>
      </p:sp>
      <p:sp>
        <p:nvSpPr>
          <p:cNvPr id="3" name="Содержимое 2"/>
          <p:cNvSpPr>
            <a:spLocks noGrp="1"/>
          </p:cNvSpPr>
          <p:nvPr>
            <p:ph idx="1"/>
          </p:nvPr>
        </p:nvSpPr>
        <p:spPr>
          <a:xfrm>
            <a:off x="0" y="785794"/>
            <a:ext cx="9144000" cy="5929354"/>
          </a:xfrm>
        </p:spPr>
        <p:style>
          <a:lnRef idx="1">
            <a:schemeClr val="accent4"/>
          </a:lnRef>
          <a:fillRef idx="2">
            <a:schemeClr val="accent4"/>
          </a:fillRef>
          <a:effectRef idx="1">
            <a:schemeClr val="accent4"/>
          </a:effectRef>
          <a:fontRef idx="minor">
            <a:schemeClr val="dk1"/>
          </a:fontRef>
        </p:style>
        <p:txBody>
          <a:bodyPr rtlCol="0">
            <a:normAutofit fontScale="25000" lnSpcReduction="20000"/>
          </a:bodyPr>
          <a:lstStyle/>
          <a:p>
            <a:pPr eaLnBrk="1" fontAlgn="auto" hangingPunct="1">
              <a:spcAft>
                <a:spcPts val="0"/>
              </a:spcAft>
              <a:defRPr/>
            </a:pPr>
            <a:endParaRPr lang="ru-RU" b="1" dirty="0" smtClean="0"/>
          </a:p>
          <a:p>
            <a:pPr marL="0" indent="12700" algn="just" eaLnBrk="1" fontAlgn="auto" hangingPunct="1">
              <a:spcAft>
                <a:spcPts val="0"/>
              </a:spcAft>
              <a:buFont typeface="Arial" pitchFamily="34" charset="0"/>
              <a:buNone/>
              <a:defRPr/>
            </a:pPr>
            <a:r>
              <a:rPr lang="ru-RU" sz="7200" dirty="0" smtClean="0">
                <a:latin typeface="+mj-lt"/>
                <a:cs typeface="Times New Roman" pitchFamily="18" charset="0"/>
              </a:rPr>
              <a:t>1. </a:t>
            </a:r>
            <a:r>
              <a:rPr lang="ru-RU" sz="8000" b="1" dirty="0" smtClean="0">
                <a:latin typeface="+mj-lt"/>
                <a:cs typeface="Times New Roman" pitchFamily="18" charset="0"/>
              </a:rPr>
              <a:t>Нарушение требований охраны труда</a:t>
            </a:r>
            <a:r>
              <a:rPr lang="ru-RU" sz="8000" dirty="0" smtClean="0">
                <a:latin typeface="+mj-lt"/>
                <a:cs typeface="Times New Roman" pitchFamily="18" charset="0"/>
              </a:rPr>
              <a:t>, совершенное лицом, на которое возложены обязанности по их соблюдению, если это повлекло по неосторожности причинение </a:t>
            </a:r>
            <a:r>
              <a:rPr lang="ru-RU" sz="8000" b="1" dirty="0" smtClean="0">
                <a:latin typeface="+mj-lt"/>
                <a:cs typeface="Times New Roman" pitchFamily="18" charset="0"/>
              </a:rPr>
              <a:t>тяжкого вреда здоровью </a:t>
            </a:r>
            <a:r>
              <a:rPr lang="ru-RU" sz="8000" dirty="0" smtClean="0">
                <a:latin typeface="+mj-lt"/>
                <a:cs typeface="Times New Roman" pitchFamily="18" charset="0"/>
              </a:rPr>
              <a:t>человека, -</a:t>
            </a:r>
          </a:p>
          <a:p>
            <a:pPr marL="0" indent="12700" algn="just" eaLnBrk="1" fontAlgn="auto" hangingPunct="1">
              <a:spcAft>
                <a:spcPts val="0"/>
              </a:spcAft>
              <a:buFont typeface="Arial" pitchFamily="34" charset="0"/>
              <a:buNone/>
              <a:defRPr/>
            </a:pPr>
            <a:r>
              <a:rPr lang="ru-RU" sz="8000" dirty="0" smtClean="0">
                <a:latin typeface="+mj-lt"/>
                <a:cs typeface="Times New Roman" pitchFamily="18" charset="0"/>
              </a:rPr>
              <a:t>наказывается штрафом в размере </a:t>
            </a:r>
            <a:r>
              <a:rPr lang="ru-RU" sz="8000" b="1" dirty="0" smtClean="0">
                <a:solidFill>
                  <a:srgbClr val="CC0000"/>
                </a:solidFill>
                <a:latin typeface="+mj-lt"/>
                <a:cs typeface="Times New Roman" pitchFamily="18" charset="0"/>
              </a:rPr>
              <a:t>до 400 000 рублей </a:t>
            </a:r>
            <a:r>
              <a:rPr lang="ru-RU" sz="8000" dirty="0" smtClean="0">
                <a:latin typeface="+mj-lt"/>
                <a:cs typeface="Times New Roman" pitchFamily="18" charset="0"/>
              </a:rPr>
              <a:t>или в размере заработной платы или иного дохода осужденного за период до восемнадцати месяцев, либо обязательными работами на срок </a:t>
            </a:r>
            <a:r>
              <a:rPr lang="ru-RU" sz="8000" b="1" dirty="0" smtClean="0">
                <a:solidFill>
                  <a:srgbClr val="CC0000"/>
                </a:solidFill>
                <a:latin typeface="+mj-lt"/>
                <a:cs typeface="Times New Roman" pitchFamily="18" charset="0"/>
              </a:rPr>
              <a:t>от 180 до 240 часов</a:t>
            </a:r>
            <a:r>
              <a:rPr lang="ru-RU" sz="8000" dirty="0" smtClean="0">
                <a:latin typeface="+mj-lt"/>
                <a:cs typeface="Times New Roman" pitchFamily="18" charset="0"/>
              </a:rPr>
              <a:t>, либо исправительными работами на срок </a:t>
            </a:r>
            <a:r>
              <a:rPr lang="ru-RU" sz="8000" b="1" dirty="0" smtClean="0">
                <a:solidFill>
                  <a:srgbClr val="CC0000"/>
                </a:solidFill>
                <a:latin typeface="+mj-lt"/>
                <a:cs typeface="Times New Roman" pitchFamily="18" charset="0"/>
              </a:rPr>
              <a:t>до 2 лет</a:t>
            </a:r>
            <a:r>
              <a:rPr lang="ru-RU" sz="8000" dirty="0" smtClean="0">
                <a:latin typeface="+mj-lt"/>
                <a:cs typeface="Times New Roman" pitchFamily="18" charset="0"/>
              </a:rPr>
              <a:t>, либо </a:t>
            </a:r>
            <a:r>
              <a:rPr lang="ru-RU" sz="8000" b="1" dirty="0" smtClean="0">
                <a:solidFill>
                  <a:srgbClr val="CC0000"/>
                </a:solidFill>
                <a:latin typeface="+mj-lt"/>
                <a:cs typeface="Times New Roman" pitchFamily="18" charset="0"/>
              </a:rPr>
              <a:t>принудительными работами</a:t>
            </a:r>
            <a:r>
              <a:rPr lang="ru-RU" sz="8000" b="1" dirty="0" smtClean="0">
                <a:latin typeface="+mj-lt"/>
                <a:cs typeface="Times New Roman" pitchFamily="18" charset="0"/>
              </a:rPr>
              <a:t> </a:t>
            </a:r>
            <a:r>
              <a:rPr lang="ru-RU" sz="8000" dirty="0" smtClean="0">
                <a:latin typeface="+mj-lt"/>
                <a:cs typeface="Times New Roman" pitchFamily="18" charset="0"/>
              </a:rPr>
              <a:t>на срок до </a:t>
            </a:r>
            <a:r>
              <a:rPr lang="ru-RU" sz="8000" b="1" dirty="0" smtClean="0">
                <a:solidFill>
                  <a:srgbClr val="CC0000"/>
                </a:solidFill>
                <a:latin typeface="+mj-lt"/>
                <a:cs typeface="Times New Roman" pitchFamily="18" charset="0"/>
              </a:rPr>
              <a:t>1 года</a:t>
            </a:r>
            <a:r>
              <a:rPr lang="ru-RU" sz="8000" dirty="0" smtClean="0">
                <a:latin typeface="+mj-lt"/>
                <a:cs typeface="Times New Roman" pitchFamily="18" charset="0"/>
              </a:rPr>
              <a:t>, либо </a:t>
            </a:r>
            <a:r>
              <a:rPr lang="ru-RU" sz="8000" b="1" dirty="0" smtClean="0">
                <a:solidFill>
                  <a:srgbClr val="CC0000"/>
                </a:solidFill>
                <a:latin typeface="+mj-lt"/>
                <a:cs typeface="Times New Roman" pitchFamily="18" charset="0"/>
              </a:rPr>
              <a:t>лишением свободы на тот же срок</a:t>
            </a:r>
            <a:r>
              <a:rPr lang="ru-RU" sz="8000" dirty="0" smtClean="0">
                <a:latin typeface="+mj-lt"/>
                <a:cs typeface="Times New Roman" pitchFamily="18" charset="0"/>
              </a:rPr>
              <a:t> с лишением права занимать определенные должности или заниматься определенной деятельностью на срок до одного года или без такового.</a:t>
            </a:r>
          </a:p>
          <a:p>
            <a:pPr marL="0" indent="12700" algn="just" eaLnBrk="1" fontAlgn="auto" hangingPunct="1">
              <a:spcAft>
                <a:spcPts val="0"/>
              </a:spcAft>
              <a:buFont typeface="Arial" pitchFamily="34" charset="0"/>
              <a:buNone/>
              <a:defRPr/>
            </a:pPr>
            <a:endParaRPr lang="ru-RU" sz="8000" dirty="0" smtClean="0">
              <a:latin typeface="+mj-lt"/>
              <a:cs typeface="Times New Roman" pitchFamily="18" charset="0"/>
            </a:endParaRPr>
          </a:p>
          <a:p>
            <a:pPr marL="0" indent="12700" algn="just" eaLnBrk="1" fontAlgn="auto" hangingPunct="1">
              <a:spcAft>
                <a:spcPts val="0"/>
              </a:spcAft>
              <a:buFont typeface="Arial" pitchFamily="34" charset="0"/>
              <a:buNone/>
              <a:defRPr/>
            </a:pPr>
            <a:r>
              <a:rPr lang="ru-RU" sz="8000" dirty="0" smtClean="0">
                <a:latin typeface="+mj-lt"/>
                <a:cs typeface="Times New Roman" pitchFamily="18" charset="0"/>
              </a:rPr>
              <a:t>2. Деяние, предусмотренное частью первой настоящей статьи, повлекшее по неосторожности </a:t>
            </a:r>
            <a:r>
              <a:rPr lang="ru-RU" sz="8000" b="1" dirty="0" smtClean="0">
                <a:latin typeface="+mj-lt"/>
                <a:cs typeface="Times New Roman" pitchFamily="18" charset="0"/>
              </a:rPr>
              <a:t>смерть</a:t>
            </a:r>
            <a:r>
              <a:rPr lang="ru-RU" sz="8000" dirty="0" smtClean="0">
                <a:latin typeface="+mj-lt"/>
                <a:cs typeface="Times New Roman" pitchFamily="18" charset="0"/>
              </a:rPr>
              <a:t> человека, -</a:t>
            </a:r>
          </a:p>
          <a:p>
            <a:pPr marL="0" indent="12700" algn="just" eaLnBrk="1" fontAlgn="auto" hangingPunct="1">
              <a:spcAft>
                <a:spcPts val="0"/>
              </a:spcAft>
              <a:buFont typeface="Arial" pitchFamily="34" charset="0"/>
              <a:buNone/>
              <a:defRPr/>
            </a:pPr>
            <a:r>
              <a:rPr lang="ru-RU" sz="8000" dirty="0" smtClean="0">
                <a:latin typeface="+mj-lt"/>
                <a:cs typeface="Times New Roman" pitchFamily="18" charset="0"/>
              </a:rPr>
              <a:t>наказывается принудительными работами на срок </a:t>
            </a:r>
            <a:r>
              <a:rPr lang="ru-RU" sz="8000" b="1" dirty="0" smtClean="0">
                <a:solidFill>
                  <a:srgbClr val="CC0000"/>
                </a:solidFill>
                <a:latin typeface="+mj-lt"/>
                <a:cs typeface="Times New Roman" pitchFamily="18" charset="0"/>
              </a:rPr>
              <a:t>до 4 лет</a:t>
            </a:r>
            <a:r>
              <a:rPr lang="ru-RU" sz="8000" dirty="0" smtClean="0">
                <a:solidFill>
                  <a:srgbClr val="CC0000"/>
                </a:solidFill>
                <a:latin typeface="+mj-lt"/>
                <a:cs typeface="Times New Roman" pitchFamily="18" charset="0"/>
              </a:rPr>
              <a:t> </a:t>
            </a:r>
            <a:r>
              <a:rPr lang="ru-RU" sz="8000" dirty="0" smtClean="0">
                <a:latin typeface="+mj-lt"/>
                <a:cs typeface="Times New Roman" pitchFamily="18" charset="0"/>
              </a:rPr>
              <a:t>либо </a:t>
            </a:r>
            <a:r>
              <a:rPr lang="ru-RU" sz="8000" b="1" dirty="0" smtClean="0">
                <a:solidFill>
                  <a:srgbClr val="CC0000"/>
                </a:solidFill>
                <a:latin typeface="+mj-lt"/>
                <a:cs typeface="Times New Roman" pitchFamily="18" charset="0"/>
              </a:rPr>
              <a:t>лишением свободы на тот же срок</a:t>
            </a:r>
            <a:r>
              <a:rPr lang="ru-RU" sz="8000" dirty="0" smtClean="0">
                <a:latin typeface="+mj-lt"/>
                <a:cs typeface="Times New Roman" pitchFamily="18" charset="0"/>
              </a:rPr>
              <a:t> с лишением права занимать определенные должности или заниматься определенной деятельностью на срок до трех лет или без такового.</a:t>
            </a:r>
          </a:p>
          <a:p>
            <a:pPr marL="0" indent="12700" algn="just" eaLnBrk="1" fontAlgn="auto" hangingPunct="1">
              <a:spcAft>
                <a:spcPts val="0"/>
              </a:spcAft>
              <a:buFont typeface="Arial" pitchFamily="34" charset="0"/>
              <a:buNone/>
              <a:defRPr/>
            </a:pPr>
            <a:endParaRPr lang="ru-RU" sz="4300" b="1" dirty="0" smtClean="0">
              <a:latin typeface="Times New Roman" pitchFamily="18" charset="0"/>
              <a:cs typeface="Times New Roman" pitchFamily="18" charset="0"/>
            </a:endParaRPr>
          </a:p>
          <a:p>
            <a:pPr marL="0" indent="12700" algn="just" eaLnBrk="1" fontAlgn="auto" hangingPunct="1">
              <a:spcAft>
                <a:spcPts val="0"/>
              </a:spcAft>
              <a:buFont typeface="Arial" pitchFamily="34" charset="0"/>
              <a:buNone/>
              <a:defRPr/>
            </a:pPr>
            <a:r>
              <a:rPr lang="ru-RU" sz="4300" b="1" dirty="0" smtClean="0">
                <a:latin typeface="Times New Roman" pitchFamily="18" charset="0"/>
                <a:cs typeface="Times New Roman" pitchFamily="18" charset="0"/>
              </a:rPr>
              <a:t>Примечание. Под требованиями охраны труда в настоящей статье понимаются государственные нормативные требования охраны труда, содержащиеся в федеральных законах и иных нормативных правовых актах Российской Федерации, законах и иных нормативных правовых актах субъектов Российской Федерации.".</a:t>
            </a:r>
          </a:p>
          <a:p>
            <a:pPr eaLnBrk="1" fontAlgn="auto" hangingPunct="1">
              <a:spcAft>
                <a:spcPts val="0"/>
              </a:spcAft>
              <a:buFont typeface="Arial" pitchFamily="34" charset="0"/>
              <a:buNone/>
              <a:defRPr/>
            </a:pPr>
            <a:endParaRPr lang="ru-RU" sz="4300" dirty="0" smtClean="0">
              <a:latin typeface="Times New Roman" pitchFamily="18" charset="0"/>
              <a:cs typeface="Times New Roman" pitchFamily="18" charset="0"/>
            </a:endParaRPr>
          </a:p>
        </p:txBody>
      </p:sp>
      <p:pic>
        <p:nvPicPr>
          <p:cNvPr id="14343" name="Picture 14"/>
          <p:cNvPicPr>
            <a:picLocks noChangeAspect="1" noChangeArrowheads="1"/>
          </p:cNvPicPr>
          <p:nvPr/>
        </p:nvPicPr>
        <p:blipFill>
          <a:blip r:embed="rId2" cstate="print"/>
          <a:srcRect/>
          <a:stretch>
            <a:fillRect/>
          </a:stretch>
        </p:blipFill>
        <p:spPr bwMode="auto">
          <a:xfrm>
            <a:off x="911225" y="0"/>
            <a:ext cx="1428750" cy="114300"/>
          </a:xfrm>
          <a:prstGeom prst="rect">
            <a:avLst/>
          </a:prstGeom>
          <a:noFill/>
          <a:ln w="9525">
            <a:noFill/>
            <a:miter lim="800000"/>
            <a:headEnd/>
            <a:tailEnd/>
          </a:ln>
        </p:spPr>
      </p:pic>
      <p:sp>
        <p:nvSpPr>
          <p:cNvPr id="14344" name="Прямоугольник 7"/>
          <p:cNvSpPr>
            <a:spLocks noChangeArrowheads="1"/>
          </p:cNvSpPr>
          <p:nvPr/>
        </p:nvSpPr>
        <p:spPr bwMode="auto">
          <a:xfrm>
            <a:off x="2700338" y="6742113"/>
            <a:ext cx="3930650" cy="115887"/>
          </a:xfrm>
          <a:prstGeom prst="rect">
            <a:avLst/>
          </a:prstGeom>
          <a:gradFill rotWithShape="1">
            <a:gsLst>
              <a:gs pos="0">
                <a:srgbClr val="003C73">
                  <a:alpha val="60001"/>
                </a:srgbClr>
              </a:gs>
              <a:gs pos="100000">
                <a:srgbClr val="001C35">
                  <a:alpha val="79999"/>
                </a:srgbClr>
              </a:gs>
            </a:gsLst>
            <a:lin ang="5400000" scaled="1"/>
          </a:gradFill>
          <a:ln w="25400" algn="ctr">
            <a:noFill/>
            <a:miter lim="800000"/>
            <a:headEnd/>
            <a:tailEnd/>
          </a:ln>
        </p:spPr>
        <p:txBody>
          <a:bodyPr anchor="ctr"/>
          <a:lstStyle/>
          <a:p>
            <a:pPr algn="ctr"/>
            <a:endParaRPr lang="ru-RU" sz="1400" b="1">
              <a:solidFill>
                <a:srgbClr val="FFFFFF"/>
              </a:solidFill>
              <a:latin typeface="Calibri" pitchFamily="34" charset="0"/>
            </a:endParaRPr>
          </a:p>
        </p:txBody>
      </p:sp>
      <p:sp>
        <p:nvSpPr>
          <p:cNvPr id="7" name="Прямоугольник 6"/>
          <p:cNvSpPr/>
          <p:nvPr/>
        </p:nvSpPr>
        <p:spPr>
          <a:xfrm>
            <a:off x="6588125" y="6742113"/>
            <a:ext cx="71438" cy="11588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sz="14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0" y="0"/>
            <a:ext cx="9144000" cy="1643050"/>
          </a:xfrm>
        </p:spPr>
        <p:style>
          <a:lnRef idx="3">
            <a:schemeClr val="lt1"/>
          </a:lnRef>
          <a:fillRef idx="1">
            <a:schemeClr val="accent4"/>
          </a:fillRef>
          <a:effectRef idx="1">
            <a:schemeClr val="accent4"/>
          </a:effectRef>
          <a:fontRef idx="minor">
            <a:schemeClr val="lt1"/>
          </a:fontRef>
        </p:style>
        <p:txBody>
          <a:bodyPr/>
          <a:lstStyle/>
          <a:p>
            <a:r>
              <a:rPr lang="ru-RU" sz="1400" i="1" dirty="0" smtClean="0"/>
              <a:t>Зарегистрировано в Минюсте России 12 декабря 2013 г. № 30593</a:t>
            </a:r>
            <a:r>
              <a:rPr lang="ru-RU" sz="2000" b="1" i="1" dirty="0" smtClean="0"/>
              <a:t/>
            </a:r>
            <a:br>
              <a:rPr lang="ru-RU" sz="2000" b="1" i="1" dirty="0" smtClean="0"/>
            </a:br>
            <a:r>
              <a:rPr lang="ru-RU" sz="2000" b="1" i="1" dirty="0" smtClean="0"/>
              <a:t>Приказ Минтруда России от 24.07.2013 № 328н </a:t>
            </a:r>
            <a:br>
              <a:rPr lang="ru-RU" sz="2000" b="1" i="1" dirty="0" smtClean="0"/>
            </a:br>
            <a:r>
              <a:rPr lang="ru-RU" sz="1800" b="1" i="1" dirty="0" smtClean="0"/>
              <a:t>«Об утверждении Правил по охране труда при эксплуатации электроустановок»</a:t>
            </a:r>
            <a:r>
              <a:rPr lang="ru-RU" sz="2000" b="1" i="1" dirty="0" smtClean="0"/>
              <a:t/>
            </a:r>
            <a:br>
              <a:rPr lang="ru-RU" sz="2000" b="1" i="1" dirty="0" smtClean="0"/>
            </a:br>
            <a:r>
              <a:rPr lang="ru-RU" sz="2000" b="1" i="1" dirty="0" smtClean="0"/>
              <a:t>вступил в действие 3 августа 2014 года</a:t>
            </a:r>
          </a:p>
        </p:txBody>
      </p:sp>
      <p:sp>
        <p:nvSpPr>
          <p:cNvPr id="3" name="Содержимое 2"/>
          <p:cNvSpPr>
            <a:spLocks noGrp="1"/>
          </p:cNvSpPr>
          <p:nvPr>
            <p:ph idx="1"/>
          </p:nvPr>
        </p:nvSpPr>
        <p:spPr>
          <a:xfrm>
            <a:off x="0" y="1600200"/>
            <a:ext cx="9144000" cy="5972204"/>
          </a:xfrm>
        </p:spPr>
        <p:style>
          <a:lnRef idx="1">
            <a:schemeClr val="accent4"/>
          </a:lnRef>
          <a:fillRef idx="2">
            <a:schemeClr val="accent4"/>
          </a:fillRef>
          <a:effectRef idx="1">
            <a:schemeClr val="accent4"/>
          </a:effectRef>
          <a:fontRef idx="minor">
            <a:schemeClr val="dk1"/>
          </a:fontRef>
        </p:style>
        <p:txBody>
          <a:bodyPr/>
          <a:lstStyle/>
          <a:p>
            <a:pPr marL="0" indent="14288">
              <a:buFont typeface="Arial" pitchFamily="34" charset="0"/>
              <a:buNone/>
              <a:defRPr/>
            </a:pPr>
            <a:r>
              <a:rPr lang="ru-RU" sz="1800" dirty="0" smtClean="0">
                <a:latin typeface="Times New Roman" pitchFamily="18" charset="0"/>
                <a:cs typeface="Times New Roman" pitchFamily="18" charset="0"/>
              </a:rPr>
              <a:t>Правила распространяются на работников из числа электротехнического, </a:t>
            </a:r>
            <a:r>
              <a:rPr lang="ru-RU" sz="1800" dirty="0" err="1" smtClean="0">
                <a:latin typeface="Times New Roman" pitchFamily="18" charset="0"/>
                <a:cs typeface="Times New Roman" pitchFamily="18" charset="0"/>
              </a:rPr>
              <a:t>электротехнологического</a:t>
            </a:r>
            <a:r>
              <a:rPr lang="ru-RU" sz="1800" dirty="0" smtClean="0">
                <a:latin typeface="Times New Roman" pitchFamily="18" charset="0"/>
                <a:cs typeface="Times New Roman" pitchFamily="18" charset="0"/>
              </a:rPr>
              <a:t> и </a:t>
            </a:r>
            <a:r>
              <a:rPr lang="ru-RU" sz="1800" dirty="0" err="1" smtClean="0">
                <a:latin typeface="Times New Roman" pitchFamily="18" charset="0"/>
                <a:cs typeface="Times New Roman" pitchFamily="18" charset="0"/>
              </a:rPr>
              <a:t>неэлектротехнического</a:t>
            </a:r>
            <a:r>
              <a:rPr lang="ru-RU" sz="1800" dirty="0" smtClean="0">
                <a:latin typeface="Times New Roman" pitchFamily="18" charset="0"/>
                <a:cs typeface="Times New Roman" pitchFamily="18" charset="0"/>
              </a:rPr>
              <a:t> персонала, а также на работодателей (физических и юридических лиц), занятых техническим обслуживанием электроустановок, проводящих в них оперативные переключения, организующих и выполняющих строительные, монтажные, наладочные, ремонтные работы, испытания и измерения.</a:t>
            </a:r>
          </a:p>
          <a:p>
            <a:pPr marL="0" indent="14288">
              <a:buFont typeface="Arial" pitchFamily="34" charset="0"/>
              <a:buNone/>
              <a:defRPr/>
            </a:pPr>
            <a:r>
              <a:rPr lang="ru-RU" sz="1800" dirty="0" smtClean="0">
                <a:latin typeface="Times New Roman" pitchFamily="18" charset="0"/>
                <a:cs typeface="Times New Roman" pitchFamily="18" charset="0"/>
              </a:rPr>
              <a:t>Работники, допускаемые к выполнению работ в электроустановках, обязаны проходить обучение безопасным методам и приемам выполнения работ.</a:t>
            </a:r>
          </a:p>
          <a:p>
            <a:pPr marL="0" indent="14288">
              <a:buFont typeface="Arial" pitchFamily="34" charset="0"/>
              <a:buNone/>
              <a:defRPr/>
            </a:pPr>
            <a:r>
              <a:rPr lang="ru-RU" sz="1800" dirty="0" smtClean="0">
                <a:latin typeface="Times New Roman" pitchFamily="18" charset="0"/>
                <a:cs typeface="Times New Roman" pitchFamily="18" charset="0"/>
              </a:rPr>
              <a:t>Обязанности по обеспечению безопасных условий труда возлагаются на работодателя. Работодатель в зависимости от специфики своей деятельности вправе устанавливать дополнительные требования безопасности, не противоречащие Правилам.</a:t>
            </a:r>
          </a:p>
          <a:p>
            <a:pPr marL="0" indent="14288">
              <a:buFont typeface="Arial" pitchFamily="34" charset="0"/>
              <a:buNone/>
              <a:defRPr/>
            </a:pPr>
            <a:r>
              <a:rPr lang="ru-RU" sz="1800" dirty="0" smtClean="0">
                <a:latin typeface="Times New Roman" pitchFamily="18" charset="0"/>
                <a:cs typeface="Times New Roman" pitchFamily="18" charset="0"/>
              </a:rPr>
              <a:t>Правила устанавливают в том числе:</a:t>
            </a:r>
          </a:p>
          <a:p>
            <a:pPr marL="0" indent="14288">
              <a:buFont typeface="Arial" pitchFamily="34" charset="0"/>
              <a:buNone/>
              <a:defRPr/>
            </a:pPr>
            <a:r>
              <a:rPr lang="ru-RU" sz="1800" dirty="0" smtClean="0">
                <a:latin typeface="Times New Roman" pitchFamily="18" charset="0"/>
                <a:cs typeface="Times New Roman" pitchFamily="18" charset="0"/>
              </a:rPr>
              <a:t>- требования к работникам, допускаемым к выполнению работ в электроустановках;</a:t>
            </a:r>
          </a:p>
          <a:p>
            <a:pPr marL="0" indent="14288">
              <a:buFont typeface="Arial" pitchFamily="34" charset="0"/>
              <a:buNone/>
              <a:defRPr/>
            </a:pPr>
            <a:r>
              <a:rPr lang="ru-RU" sz="1800" dirty="0" smtClean="0">
                <a:latin typeface="Times New Roman" pitchFamily="18" charset="0"/>
                <a:cs typeface="Times New Roman" pitchFamily="18" charset="0"/>
              </a:rPr>
              <a:t>- организационные мероприятия по обеспечению безопасного проведения работ в электроустановках;</a:t>
            </a:r>
          </a:p>
          <a:p>
            <a:pPr marL="0" indent="14288">
              <a:buFont typeface="Arial" pitchFamily="34" charset="0"/>
              <a:buNone/>
              <a:defRPr/>
            </a:pPr>
            <a:r>
              <a:rPr lang="ru-RU" sz="1800" dirty="0" smtClean="0">
                <a:latin typeface="Times New Roman" pitchFamily="18" charset="0"/>
                <a:cs typeface="Times New Roman" pitchFamily="18" charset="0"/>
              </a:rPr>
              <a:t>- порядок оформления перерывов в работе и повторных допусков к работе в электроустановке;</a:t>
            </a:r>
          </a:p>
          <a:p>
            <a:pPr marL="0" indent="14288">
              <a:buFont typeface="Arial" pitchFamily="34" charset="0"/>
              <a:buNone/>
              <a:defRPr/>
            </a:pPr>
            <a:r>
              <a:rPr lang="ru-RU" sz="1800" dirty="0" smtClean="0">
                <a:latin typeface="Times New Roman" pitchFamily="18" charset="0"/>
                <a:cs typeface="Times New Roman" pitchFamily="18" charset="0"/>
              </a:rPr>
              <a:t>- правила по охране труда при выполнении работ на воздушных линиях электропередачи и т.д.</a:t>
            </a:r>
            <a:endParaRPr lang="ru-RU" sz="1800" dirty="0" smtClean="0"/>
          </a:p>
          <a:p>
            <a:pPr>
              <a:defRPr/>
            </a:pPr>
            <a:endParaRPr lang="ru-RU" sz="1400" dirty="0"/>
          </a:p>
        </p:txBody>
      </p:sp>
      <p:sp>
        <p:nvSpPr>
          <p:cNvPr id="4" name="Номер слайда 3"/>
          <p:cNvSpPr>
            <a:spLocks noGrp="1"/>
          </p:cNvSpPr>
          <p:nvPr>
            <p:ph type="sldNum" sz="quarter" idx="12"/>
          </p:nvPr>
        </p:nvSpPr>
        <p:spPr/>
        <p:txBody>
          <a:bodyPr/>
          <a:lstStyle/>
          <a:p>
            <a:pPr>
              <a:defRPr/>
            </a:pPr>
            <a:fld id="{CF9DDB78-69D9-4D32-A1AA-F04806CB6E4D}" type="slidenum">
              <a:rPr lang="ru-RU" smtClean="0"/>
              <a:pPr>
                <a:defRPr/>
              </a:pPr>
              <a:t>3</a:t>
            </a:fld>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1040" y="1714488"/>
            <a:ext cx="7806240" cy="2428891"/>
          </a:xfrm>
        </p:spPr>
        <p:txBody>
          <a:bodyPr/>
          <a:lstStyle/>
          <a:p>
            <a:r>
              <a:rPr lang="ru-RU" dirty="0" smtClean="0"/>
              <a:t>Спасибо </a:t>
            </a:r>
            <a:r>
              <a:rPr lang="ru-RU" smtClean="0"/>
              <a:t>за </a:t>
            </a:r>
            <a:r>
              <a:rPr lang="ru-RU" smtClean="0"/>
              <a:t>внимание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a:xfrm>
            <a:off x="0" y="0"/>
            <a:ext cx="9144000" cy="2000240"/>
          </a:xfrm>
        </p:spPr>
        <p:style>
          <a:lnRef idx="3">
            <a:schemeClr val="lt1"/>
          </a:lnRef>
          <a:fillRef idx="1">
            <a:schemeClr val="accent4"/>
          </a:fillRef>
          <a:effectRef idx="1">
            <a:schemeClr val="accent4"/>
          </a:effectRef>
          <a:fontRef idx="minor">
            <a:schemeClr val="lt1"/>
          </a:fontRef>
        </p:style>
        <p:txBody>
          <a:bodyPr/>
          <a:lstStyle/>
          <a:p>
            <a:r>
              <a:rPr lang="ru-RU" sz="2000" b="1" i="1" dirty="0" smtClean="0">
                <a:latin typeface="Times New Roman" pitchFamily="18" charset="0"/>
                <a:cs typeface="Times New Roman" pitchFamily="18" charset="0"/>
              </a:rPr>
              <a:t>Зарегистрировано в Минюсте России  28.07.2014 г. №33294</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Приказ Минтруда России от 24.06.2014 № 412н</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 «Об утверждении Типового положения </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о комитете (комиссии) по охране труда»</a:t>
            </a:r>
            <a:br>
              <a:rPr lang="ru-RU" sz="2000" b="1" i="1" dirty="0" smtClean="0">
                <a:latin typeface="Times New Roman" pitchFamily="18" charset="0"/>
                <a:cs typeface="Times New Roman" pitchFamily="18" charset="0"/>
              </a:rPr>
            </a:br>
            <a:r>
              <a:rPr lang="ru-RU" sz="2000" b="1" i="1" dirty="0" smtClean="0">
                <a:latin typeface="Times New Roman" pitchFamily="18" charset="0"/>
                <a:cs typeface="Times New Roman" pitchFamily="18" charset="0"/>
              </a:rPr>
              <a:t>вступил в действие с 29.08.2014г.</a:t>
            </a:r>
          </a:p>
        </p:txBody>
      </p:sp>
      <p:sp>
        <p:nvSpPr>
          <p:cNvPr id="3" name="Содержимое 2"/>
          <p:cNvSpPr>
            <a:spLocks noGrp="1"/>
          </p:cNvSpPr>
          <p:nvPr>
            <p:ph idx="1"/>
          </p:nvPr>
        </p:nvSpPr>
        <p:spPr>
          <a:xfrm>
            <a:off x="0" y="2000240"/>
            <a:ext cx="9144000" cy="4857760"/>
          </a:xfrm>
        </p:spPr>
        <p:style>
          <a:lnRef idx="1">
            <a:schemeClr val="accent4"/>
          </a:lnRef>
          <a:fillRef idx="2">
            <a:schemeClr val="accent4"/>
          </a:fillRef>
          <a:effectRef idx="1">
            <a:schemeClr val="accent4"/>
          </a:effectRef>
          <a:fontRef idx="minor">
            <a:schemeClr val="dk1"/>
          </a:fontRef>
        </p:style>
        <p:txBody>
          <a:bodyPr/>
          <a:lstStyle/>
          <a:p>
            <a:pPr marL="0" indent="14288" algn="just">
              <a:buFont typeface="Arial" pitchFamily="34" charset="0"/>
              <a:buNone/>
              <a:defRPr/>
            </a:pPr>
            <a:endParaRPr lang="ru-RU" sz="1100" dirty="0" smtClean="0">
              <a:latin typeface="Times New Roman" pitchFamily="18" charset="0"/>
              <a:cs typeface="Times New Roman" pitchFamily="18" charset="0"/>
            </a:endParaRPr>
          </a:p>
          <a:p>
            <a:pPr marL="0" indent="14288" algn="just">
              <a:buFont typeface="Arial" pitchFamily="34" charset="0"/>
              <a:buNone/>
              <a:defRPr/>
            </a:pPr>
            <a:r>
              <a:rPr lang="ru-RU" dirty="0" smtClean="0">
                <a:latin typeface="Times New Roman" pitchFamily="18" charset="0"/>
                <a:cs typeface="Times New Roman" pitchFamily="18" charset="0"/>
              </a:rPr>
              <a:t>Положение о комитете (комиссии) по охране труда, утверждается приказом (распоряжением) работодателя с учетом мнения представителей работников</a:t>
            </a:r>
          </a:p>
          <a:p>
            <a:pPr marL="0" indent="14288" algn="just">
              <a:buFont typeface="Arial" pitchFamily="34" charset="0"/>
              <a:buNone/>
              <a:defRPr/>
            </a:pPr>
            <a:endParaRPr lang="ru-RU" dirty="0" smtClean="0">
              <a:latin typeface="Times New Roman" pitchFamily="18" charset="0"/>
              <a:cs typeface="Times New Roman" pitchFamily="18" charset="0"/>
            </a:endParaRPr>
          </a:p>
          <a:p>
            <a:pPr marL="0" indent="14288" algn="just">
              <a:buFont typeface="Arial" pitchFamily="34" charset="0"/>
              <a:buNone/>
              <a:defRPr/>
            </a:pPr>
            <a:r>
              <a:rPr lang="ru-RU" dirty="0" smtClean="0">
                <a:latin typeface="Times New Roman" pitchFamily="18" charset="0"/>
                <a:cs typeface="Times New Roman" pitchFamily="18" charset="0"/>
              </a:rPr>
              <a:t>Регламент и план работы комиссии , утвержденные председателем комиссии.</a:t>
            </a:r>
          </a:p>
          <a:p>
            <a:pPr>
              <a:defRPr/>
            </a:pPr>
            <a:endParaRPr lang="ru-RU" dirty="0"/>
          </a:p>
        </p:txBody>
      </p:sp>
      <p:sp>
        <p:nvSpPr>
          <p:cNvPr id="4" name="Номер слайда 3"/>
          <p:cNvSpPr>
            <a:spLocks noGrp="1"/>
          </p:cNvSpPr>
          <p:nvPr>
            <p:ph type="sldNum" sz="quarter" idx="12"/>
          </p:nvPr>
        </p:nvSpPr>
        <p:spPr/>
        <p:txBody>
          <a:bodyPr/>
          <a:lstStyle/>
          <a:p>
            <a:pPr>
              <a:defRPr/>
            </a:pPr>
            <a:fld id="{2FDC4549-0A5C-487B-B46E-DC91EB15481C}" type="slidenum">
              <a:rPr lang="ru-RU" smtClean="0"/>
              <a:pPr>
                <a:defRPr/>
              </a:pPr>
              <a:t>4</a:t>
            </a:fld>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C6E08AA-0ED3-478A-A486-9396518E1A81}" type="slidenum">
              <a:rPr lang="ru-RU" smtClean="0"/>
              <a:pPr>
                <a:defRPr/>
              </a:pPr>
              <a:t>5</a:t>
            </a:fld>
            <a:endParaRPr lang="ru-RU" dirty="0"/>
          </a:p>
        </p:txBody>
      </p:sp>
      <p:sp>
        <p:nvSpPr>
          <p:cNvPr id="3" name="Прямоугольник 2"/>
          <p:cNvSpPr/>
          <p:nvPr/>
        </p:nvSpPr>
        <p:spPr>
          <a:xfrm>
            <a:off x="0" y="0"/>
            <a:ext cx="10001288" cy="701730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b="1" dirty="0" smtClean="0"/>
              <a:t>МИНИСТЕРСТВО ТРУДА И СОЦИАЛЬНОЙ ЗАЩИТЫ РОССИЙСКОЙ ФЕДЕРАЦИИ</a:t>
            </a:r>
          </a:p>
          <a:p>
            <a:pPr algn="ctr"/>
            <a:endParaRPr lang="ru-RU" b="1" dirty="0" smtClean="0"/>
          </a:p>
          <a:p>
            <a:pPr algn="ctr"/>
            <a:r>
              <a:rPr lang="ru-RU" b="1" dirty="0" smtClean="0"/>
              <a:t>ПРИКАЗ</a:t>
            </a:r>
          </a:p>
          <a:p>
            <a:pPr algn="ctr"/>
            <a:r>
              <a:rPr lang="ru-RU" b="1" dirty="0" smtClean="0"/>
              <a:t>от 25 июня 2014 г. N 417</a:t>
            </a:r>
          </a:p>
          <a:p>
            <a:pPr algn="ctr"/>
            <a:endParaRPr lang="ru-RU" b="1" dirty="0" smtClean="0"/>
          </a:p>
          <a:p>
            <a:pPr algn="ctr"/>
            <a:r>
              <a:rPr lang="ru-RU" b="1" dirty="0" smtClean="0"/>
              <a:t>О ПРИЗНАНИИ УТРАТИВШИМИ СИЛУ</a:t>
            </a:r>
          </a:p>
          <a:p>
            <a:pPr algn="ctr"/>
            <a:r>
              <a:rPr lang="ru-RU" b="1" dirty="0" smtClean="0"/>
              <a:t>ПРИКАЗА МИНЗДРАВСОЦРАЗВИТИЯ РОССИИ ОТ 29 МАЯ 2006 Г. N 413</a:t>
            </a:r>
          </a:p>
          <a:p>
            <a:pPr algn="ctr"/>
            <a:r>
              <a:rPr lang="ru-RU" b="1" dirty="0" smtClean="0"/>
              <a:t>И ПУНКТА 8 ПРИЛОЖЕНИЯ N 1 К ПРИКАЗУ МИНТРУДА РОССИИ</a:t>
            </a:r>
          </a:p>
          <a:p>
            <a:pPr algn="ctr"/>
            <a:r>
              <a:rPr lang="ru-RU" b="1" dirty="0" smtClean="0"/>
              <a:t>ОТ 12 ФЕВРАЛЯ 2014 Г. N 96</a:t>
            </a:r>
          </a:p>
          <a:p>
            <a:endParaRPr lang="ru-RU" dirty="0" smtClean="0"/>
          </a:p>
          <a:p>
            <a:r>
              <a:rPr lang="ru-RU" dirty="0" smtClean="0"/>
              <a:t>        Приказываю: Признать утратившими силу:</a:t>
            </a:r>
          </a:p>
          <a:p>
            <a:r>
              <a:rPr lang="ru-RU" dirty="0" smtClean="0">
                <a:solidFill>
                  <a:schemeClr val="tx1"/>
                </a:solidFill>
                <a:hlinkClick r:id="rId2"/>
              </a:rPr>
              <a:t>Приказ </a:t>
            </a:r>
            <a:r>
              <a:rPr lang="ru-RU" dirty="0" err="1" smtClean="0">
                <a:solidFill>
                  <a:schemeClr val="tx1"/>
                </a:solidFill>
                <a:hlinkClick r:id="rId2"/>
              </a:rPr>
              <a:t>Минздравсоцразвития</a:t>
            </a:r>
            <a:r>
              <a:rPr lang="ru-RU" dirty="0" smtClean="0">
                <a:solidFill>
                  <a:schemeClr val="tx1"/>
                </a:solidFill>
                <a:hlinkClick r:id="rId2"/>
              </a:rPr>
              <a:t> России от 29 мая 2006 г. N 413 "Об утверждении Типового положения о комитете (комиссии) по охране труда";</a:t>
            </a:r>
          </a:p>
          <a:p>
            <a:r>
              <a:rPr lang="ru-RU" dirty="0" smtClean="0">
                <a:solidFill>
                  <a:schemeClr val="tx1"/>
                </a:solidFill>
                <a:hlinkClick r:id="rId3"/>
              </a:rPr>
              <a:t>пункт 8 приложения N 1 к приказу Минтруда России от 12 февраля 2014 г. N 96 "О внесении изменений и признании утратившими силу некоторых постановлений и приказов Министерства труда Российской Федерации, Министерства труда и социального развития Российской Федерации, Министерства здравоохранения и социального развития Российской Федерации".</a:t>
            </a:r>
          </a:p>
          <a:p>
            <a:endParaRPr lang="ru-RU" dirty="0" smtClean="0">
              <a:solidFill>
                <a:schemeClr val="tx1"/>
              </a:solidFill>
              <a:hlinkClick r:id="rId3"/>
            </a:endParaRPr>
          </a:p>
          <a:p>
            <a:endParaRPr lang="ru-RU" dirty="0" smtClean="0">
              <a:solidFill>
                <a:schemeClr val="tx1"/>
              </a:solidFill>
              <a:hlinkClick r:id="rId3"/>
            </a:endParaRPr>
          </a:p>
          <a:p>
            <a:endParaRPr lang="ru-RU" dirty="0" smtClean="0">
              <a:hlinkClick r:id="rId3"/>
            </a:endParaRPr>
          </a:p>
          <a:p>
            <a:endParaRPr lang="ru-RU" dirty="0" smtClean="0">
              <a:hlinkClick r:id="rId3"/>
            </a:endParaRPr>
          </a:p>
          <a:p>
            <a:endParaRPr lang="ru-RU" dirty="0" smtClean="0">
              <a:hlinkClick r:id="rId3"/>
            </a:endParaRPr>
          </a:p>
          <a:p>
            <a:endParaRPr lang="ru-RU" dirty="0" smtClean="0">
              <a:hlinkClick r:id="rId3"/>
            </a:endParaRPr>
          </a:p>
          <a:p>
            <a:endParaRPr lang="ru-RU" dirty="0" smtClean="0">
              <a:hlinkClick r:id="rId3"/>
            </a:endParaRPr>
          </a:p>
          <a:p>
            <a:endParaRPr lang="ru-RU" dirty="0" smtClean="0">
              <a:hlinkClick r:id="rId3"/>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0" y="0"/>
            <a:ext cx="9144000" cy="1643050"/>
          </a:xfrm>
        </p:spPr>
        <p:style>
          <a:lnRef idx="3">
            <a:schemeClr val="lt1"/>
          </a:lnRef>
          <a:fillRef idx="1">
            <a:schemeClr val="accent4"/>
          </a:fillRef>
          <a:effectRef idx="1">
            <a:schemeClr val="accent4"/>
          </a:effectRef>
          <a:fontRef idx="minor">
            <a:schemeClr val="lt1"/>
          </a:fontRef>
        </p:style>
        <p:txBody>
          <a:bodyPr/>
          <a:lstStyle/>
          <a:p>
            <a:r>
              <a:rPr lang="ru-RU" sz="1400" dirty="0" smtClean="0"/>
              <a:t>Зарегистрировано в Минюсте России 20 июня 2014 г. N 32818</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Приказ Минтруда России от 16.06.2014 № 375н </a:t>
            </a:r>
            <a:r>
              <a:rPr lang="ru-RU" sz="1800" dirty="0" smtClean="0">
                <a:latin typeface="Times New Roman" pitchFamily="18" charset="0"/>
                <a:cs typeface="Times New Roman" pitchFamily="18" charset="0"/>
              </a:rPr>
              <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«О внесении изменения в Типовой перечень ежегодно реализуемых работодателем мероприятий</a:t>
            </a:r>
            <a:br>
              <a:rPr lang="ru-RU" sz="1800" dirty="0" smtClean="0">
                <a:latin typeface="Times New Roman" pitchFamily="18" charset="0"/>
                <a:cs typeface="Times New Roman" pitchFamily="18" charset="0"/>
              </a:rPr>
            </a:br>
            <a:r>
              <a:rPr lang="ru-RU" sz="1800" dirty="0" smtClean="0">
                <a:latin typeface="Times New Roman" pitchFamily="18" charset="0"/>
                <a:cs typeface="Times New Roman" pitchFamily="18" charset="0"/>
              </a:rPr>
              <a:t> по улучшению условий и охраны труда и снижению уровней профессиональных </a:t>
            </a:r>
            <a:r>
              <a:rPr lang="ru-RU" sz="2000" dirty="0" smtClean="0">
                <a:latin typeface="Times New Roman" pitchFamily="18" charset="0"/>
                <a:cs typeface="Times New Roman" pitchFamily="18" charset="0"/>
              </a:rPr>
              <a:t>рисков»</a:t>
            </a:r>
            <a:endParaRPr lang="ru-RU" sz="2000" dirty="0" smtClean="0"/>
          </a:p>
        </p:txBody>
      </p:sp>
      <p:sp>
        <p:nvSpPr>
          <p:cNvPr id="3" name="Содержимое 2"/>
          <p:cNvSpPr>
            <a:spLocks noGrp="1"/>
          </p:cNvSpPr>
          <p:nvPr>
            <p:ph idx="1"/>
          </p:nvPr>
        </p:nvSpPr>
        <p:spPr>
          <a:xfrm>
            <a:off x="0" y="1600200"/>
            <a:ext cx="9144000" cy="5257800"/>
          </a:xfrm>
        </p:spPr>
        <p:style>
          <a:lnRef idx="1">
            <a:schemeClr val="accent4"/>
          </a:lnRef>
          <a:fillRef idx="2">
            <a:schemeClr val="accent4"/>
          </a:fillRef>
          <a:effectRef idx="1">
            <a:schemeClr val="accent4"/>
          </a:effectRef>
          <a:fontRef idx="minor">
            <a:schemeClr val="dk1"/>
          </a:fontRef>
        </p:style>
        <p:txBody>
          <a:bodyPr/>
          <a:lstStyle/>
          <a:p>
            <a:pPr marL="0" indent="0">
              <a:buFont typeface="Arial" pitchFamily="34" charset="0"/>
              <a:buNone/>
              <a:defRPr/>
            </a:pPr>
            <a:r>
              <a:rPr lang="ru-RU" sz="1600" b="1" dirty="0" smtClean="0">
                <a:latin typeface="Times New Roman" pitchFamily="18" charset="0"/>
                <a:cs typeface="Times New Roman" pitchFamily="18" charset="0"/>
              </a:rPr>
              <a:t>Расширяется перечень ежегодно реализуемых работодателем мероприятий по улучшению условий и охраны труда и снижению уровней профессиональных рисков.</a:t>
            </a:r>
          </a:p>
          <a:p>
            <a:pPr marL="0" indent="0">
              <a:buFont typeface="Arial" pitchFamily="34" charset="0"/>
              <a:buNone/>
              <a:defRPr/>
            </a:pPr>
            <a:r>
              <a:rPr lang="ru-RU" sz="1600" dirty="0" smtClean="0">
                <a:latin typeface="Times New Roman" pitchFamily="18" charset="0"/>
                <a:cs typeface="Times New Roman" pitchFamily="18" charset="0"/>
              </a:rPr>
              <a:t>В него включаются мероприятия по развитию физической культуры и спорта в трудовых коллективах, в том числе:</a:t>
            </a:r>
          </a:p>
          <a:p>
            <a:pPr marL="0" indent="0">
              <a:buFont typeface="Arial" pitchFamily="34" charset="0"/>
              <a:buNone/>
              <a:defRPr/>
            </a:pPr>
            <a:r>
              <a:rPr lang="ru-RU" sz="1600" dirty="0" smtClean="0">
                <a:latin typeface="Times New Roman" pitchFamily="18" charset="0"/>
                <a:cs typeface="Times New Roman" pitchFamily="18" charset="0"/>
              </a:rPr>
              <a:t>- компенсация работникам оплаты занятий спортом в клубах и секциях;</a:t>
            </a:r>
          </a:p>
          <a:p>
            <a:pPr marL="0" indent="0">
              <a:buFont typeface="Arial" pitchFamily="34" charset="0"/>
              <a:buNone/>
              <a:defRPr/>
            </a:pPr>
            <a:r>
              <a:rPr lang="ru-RU" sz="1600" dirty="0" smtClean="0">
                <a:latin typeface="Times New Roman" pitchFamily="18" charset="0"/>
                <a:cs typeface="Times New Roman" pitchFamily="18" charset="0"/>
              </a:rPr>
              <a:t>- организация и проведение физкультурных и спортивных мероприятий, в том числе по внедрению ГТО, включая оплату труда методистов и тренеров, привлекаемых к выполнению данных мероприятий;</a:t>
            </a:r>
          </a:p>
          <a:p>
            <a:pPr marL="0" indent="0">
              <a:buFont typeface="Arial" pitchFamily="34" charset="0"/>
              <a:buNone/>
              <a:defRPr/>
            </a:pPr>
            <a:r>
              <a:rPr lang="ru-RU" sz="1600" dirty="0" smtClean="0">
                <a:latin typeface="Times New Roman" pitchFamily="18" charset="0"/>
                <a:cs typeface="Times New Roman" pitchFamily="18" charset="0"/>
              </a:rPr>
              <a:t>- организация и проведение физкультурно-оздоровительных мероприятий (производственной гимнастики, ЛФК с работниками, которым по рекомендации врача и на основании медосмотров показаны занятия ЛФК);</a:t>
            </a:r>
          </a:p>
          <a:p>
            <a:pPr marL="0" indent="0">
              <a:buFont typeface="Arial" pitchFamily="34" charset="0"/>
              <a:buNone/>
              <a:defRPr/>
            </a:pPr>
            <a:r>
              <a:rPr lang="ru-RU" sz="1600" dirty="0" smtClean="0">
                <a:latin typeface="Times New Roman" pitchFamily="18" charset="0"/>
                <a:cs typeface="Times New Roman" pitchFamily="18" charset="0"/>
              </a:rPr>
              <a:t>- приобретение, содержание и обновление спортивного инвентаря;</a:t>
            </a:r>
          </a:p>
          <a:p>
            <a:pPr marL="0" indent="0">
              <a:buFont typeface="Arial" pitchFamily="34" charset="0"/>
              <a:buNone/>
              <a:defRPr/>
            </a:pPr>
            <a:r>
              <a:rPr lang="ru-RU" sz="1600" dirty="0" smtClean="0">
                <a:latin typeface="Times New Roman" pitchFamily="18" charset="0"/>
                <a:cs typeface="Times New Roman" pitchFamily="18" charset="0"/>
              </a:rPr>
              <a:t>- устройство новых или реконструкция имеющихся помещений и площадок для занятий спортом;</a:t>
            </a:r>
          </a:p>
          <a:p>
            <a:pPr marL="0" indent="0">
              <a:buFont typeface="Arial" pitchFamily="34" charset="0"/>
              <a:buNone/>
              <a:defRPr/>
            </a:pPr>
            <a:r>
              <a:rPr lang="ru-RU" sz="1600" dirty="0" smtClean="0">
                <a:latin typeface="Times New Roman" pitchFamily="18" charset="0"/>
                <a:cs typeface="Times New Roman" pitchFamily="18" charset="0"/>
              </a:rPr>
              <a:t>- создание и развитие физкультурно-спортивных клубов, организованных в целях массового привлечения граждан к занятиям физкультурой и спортом по месту работы.</a:t>
            </a:r>
          </a:p>
          <a:p>
            <a:pPr marL="0" indent="0">
              <a:buFont typeface="Arial" pitchFamily="34" charset="0"/>
              <a:buNone/>
              <a:defRPr/>
            </a:pPr>
            <a:r>
              <a:rPr lang="ru-RU" sz="1600" dirty="0" smtClean="0">
                <a:latin typeface="Times New Roman" pitchFamily="18" charset="0"/>
                <a:cs typeface="Times New Roman" pitchFamily="18" charset="0"/>
              </a:rPr>
              <a:t>Согласно статье 226 ТК РФ финансирование мероприятий по улучшению условий и охраны труда работодателями (за исключением государственных унитарных предприятий и федеральных учреждений) осуществляется в размере не менее 0,2% суммы затрат на производство продукции (работ, услуг).</a:t>
            </a:r>
          </a:p>
          <a:p>
            <a:pPr marL="0" indent="0">
              <a:buFont typeface="Arial" pitchFamily="34" charset="0"/>
              <a:buNone/>
              <a:defRPr/>
            </a:pPr>
            <a:endParaRPr lang="ru-RU" sz="1400" dirty="0" smtClean="0">
              <a:latin typeface="Times New Roman" pitchFamily="18" charset="0"/>
              <a:cs typeface="Times New Roman" pitchFamily="18" charset="0"/>
            </a:endParaRPr>
          </a:p>
          <a:p>
            <a:pPr>
              <a:defRPr/>
            </a:pPr>
            <a:endParaRPr lang="ru-RU" dirty="0"/>
          </a:p>
        </p:txBody>
      </p:sp>
      <p:sp>
        <p:nvSpPr>
          <p:cNvPr id="4" name="Номер слайда 3"/>
          <p:cNvSpPr>
            <a:spLocks noGrp="1"/>
          </p:cNvSpPr>
          <p:nvPr>
            <p:ph type="sldNum" sz="quarter" idx="12"/>
          </p:nvPr>
        </p:nvSpPr>
        <p:spPr/>
        <p:txBody>
          <a:bodyPr/>
          <a:lstStyle/>
          <a:p>
            <a:pPr>
              <a:defRPr/>
            </a:pPr>
            <a:fld id="{2936EDEC-3C90-4CF4-A06D-7A29F24F9703}" type="slidenum">
              <a:rPr lang="ru-RU" smtClean="0"/>
              <a:pPr>
                <a:defRPr/>
              </a:pPr>
              <a:t>6</a:t>
            </a:fld>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0C6E08AA-0ED3-478A-A486-9396518E1A81}" type="slidenum">
              <a:rPr lang="ru-RU" smtClean="0"/>
              <a:pPr>
                <a:defRPr/>
              </a:pPr>
              <a:t>7</a:t>
            </a:fld>
            <a:endParaRPr lang="ru-RU" dirty="0"/>
          </a:p>
        </p:txBody>
      </p:sp>
      <p:sp>
        <p:nvSpPr>
          <p:cNvPr id="3" name="Прямоугольник 2"/>
          <p:cNvSpPr/>
          <p:nvPr/>
        </p:nvSpPr>
        <p:spPr>
          <a:xfrm>
            <a:off x="0" y="0"/>
            <a:ext cx="9144000" cy="1092606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ru-RU" b="1" i="1" dirty="0" smtClean="0">
              <a:latin typeface="Times New Roman" pitchFamily="18" charset="0"/>
              <a:cs typeface="Times New Roman" pitchFamily="18" charset="0"/>
            </a:endParaRPr>
          </a:p>
          <a:p>
            <a:pPr algn="ctr"/>
            <a:endParaRPr lang="ru-RU" b="1" i="1" dirty="0" smtClean="0">
              <a:latin typeface="Times New Roman" pitchFamily="18" charset="0"/>
              <a:cs typeface="Times New Roman" pitchFamily="18" charset="0"/>
            </a:endParaRPr>
          </a:p>
          <a:p>
            <a:pPr algn="ctr"/>
            <a:endParaRPr lang="ru-RU" b="1" i="1" dirty="0" smtClean="0">
              <a:latin typeface="Times New Roman" pitchFamily="18" charset="0"/>
              <a:cs typeface="Times New Roman" pitchFamily="18" charset="0"/>
            </a:endParaRPr>
          </a:p>
          <a:p>
            <a:pPr algn="ctr"/>
            <a:r>
              <a:rPr lang="ru-RU" sz="2800" b="1" i="1" dirty="0" smtClean="0">
                <a:latin typeface="Times New Roman" pitchFamily="18" charset="0"/>
                <a:cs typeface="Times New Roman" pitchFamily="18" charset="0"/>
              </a:rPr>
              <a:t>Приказ Минтруда России </a:t>
            </a:r>
            <a:r>
              <a:rPr lang="ru-RU" sz="2800" dirty="0" smtClean="0"/>
              <a:t>от 4 августа 2014 г.  №516 </a:t>
            </a:r>
            <a:r>
              <a:rPr lang="ru-RU" sz="2800" b="1" i="1" dirty="0" smtClean="0">
                <a:latin typeface="Times New Roman" pitchFamily="18" charset="0"/>
                <a:cs typeface="Times New Roman" pitchFamily="18" charset="0"/>
              </a:rPr>
              <a:t/>
            </a:r>
            <a:br>
              <a:rPr lang="ru-RU" sz="2800" b="1" i="1" dirty="0" smtClean="0">
                <a:latin typeface="Times New Roman" pitchFamily="18" charset="0"/>
                <a:cs typeface="Times New Roman" pitchFamily="18" charset="0"/>
              </a:rPr>
            </a:br>
            <a:r>
              <a:rPr lang="ru-RU" sz="2800" b="1" i="1" dirty="0" smtClean="0">
                <a:latin typeface="Times New Roman" pitchFamily="18" charset="0"/>
                <a:cs typeface="Times New Roman" pitchFamily="18" charset="0"/>
              </a:rPr>
              <a:t> </a:t>
            </a:r>
            <a:r>
              <a:rPr lang="ru-RU" sz="2800" dirty="0" smtClean="0"/>
              <a:t>«О проведении Всероссийского конкурса </a:t>
            </a:r>
          </a:p>
          <a:p>
            <a:pPr algn="ctr"/>
            <a:r>
              <a:rPr lang="ru-RU" sz="2800" dirty="0" smtClean="0"/>
              <a:t>на лучшую организацию работ в области </a:t>
            </a:r>
          </a:p>
          <a:p>
            <a:pPr algn="ctr"/>
            <a:r>
              <a:rPr lang="ru-RU" sz="2800" dirty="0" smtClean="0"/>
              <a:t>условий и охраны труда «Успех и безопасность» </a:t>
            </a:r>
          </a:p>
          <a:p>
            <a:pPr algn="ctr"/>
            <a:endParaRPr lang="ru-RU" b="1" i="1" dirty="0" smtClean="0">
              <a:latin typeface="Times New Roman" pitchFamily="18" charset="0"/>
              <a:cs typeface="Times New Roman" pitchFamily="18" charset="0"/>
            </a:endParaRPr>
          </a:p>
          <a:p>
            <a:pPr algn="ctr"/>
            <a:r>
              <a:rPr lang="ru-RU" sz="2000" dirty="0" smtClean="0"/>
              <a:t>Период проведения конкурса с 1 августа по 12 декабря 2014 года, </a:t>
            </a:r>
          </a:p>
          <a:p>
            <a:pPr algn="ctr"/>
            <a:r>
              <a:rPr lang="ru-RU" sz="2000" dirty="0" smtClean="0"/>
              <a:t>продлен до 20 марта 2015 года</a:t>
            </a:r>
          </a:p>
          <a:p>
            <a:pPr algn="ctr"/>
            <a:endParaRPr lang="ru-RU" b="1" i="1" dirty="0" smtClean="0">
              <a:latin typeface="Times New Roman" pitchFamily="18" charset="0"/>
              <a:cs typeface="Times New Roman" pitchFamily="18" charset="0"/>
            </a:endParaRPr>
          </a:p>
          <a:p>
            <a:pPr algn="ctr"/>
            <a:endParaRPr lang="ru-RU" sz="2800" b="1" i="1" dirty="0" smtClean="0">
              <a:latin typeface="Times New Roman" pitchFamily="18" charset="0"/>
              <a:cs typeface="Times New Roman" pitchFamily="18" charset="0"/>
            </a:endParaRPr>
          </a:p>
          <a:p>
            <a:pPr algn="ctr"/>
            <a:r>
              <a:rPr lang="ru-RU" sz="2800" b="1" i="1" dirty="0" smtClean="0">
                <a:latin typeface="Times New Roman" pitchFamily="18" charset="0"/>
                <a:cs typeface="Times New Roman" pitchFamily="18" charset="0"/>
              </a:rPr>
              <a:t>Приказ Минтруда России от 19.11.2014 № 91</a:t>
            </a:r>
            <a:br>
              <a:rPr lang="ru-RU" sz="2800" b="1" i="1" dirty="0" smtClean="0">
                <a:latin typeface="Times New Roman" pitchFamily="18" charset="0"/>
                <a:cs typeface="Times New Roman" pitchFamily="18" charset="0"/>
              </a:rPr>
            </a:br>
            <a:r>
              <a:rPr lang="ru-RU" sz="2800" b="1" i="1" dirty="0" smtClean="0">
                <a:latin typeface="Times New Roman" pitchFamily="18" charset="0"/>
                <a:cs typeface="Times New Roman" pitchFamily="18" charset="0"/>
              </a:rPr>
              <a:t> «О проведении Всероссийской недели охраны труда»</a:t>
            </a:r>
          </a:p>
          <a:p>
            <a:pPr algn="ctr"/>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b="1" i="1" dirty="0" smtClean="0">
              <a:latin typeface="Times New Roman" pitchFamily="18" charset="0"/>
              <a:cs typeface="Times New Roman" pitchFamily="18" charset="0"/>
            </a:endParaRPr>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428736"/>
          </a:xfrm>
        </p:spPr>
        <p:style>
          <a:lnRef idx="3">
            <a:schemeClr val="lt1"/>
          </a:lnRef>
          <a:fillRef idx="1">
            <a:schemeClr val="accent4"/>
          </a:fillRef>
          <a:effectRef idx="1">
            <a:schemeClr val="accent4"/>
          </a:effectRef>
          <a:fontRef idx="minor">
            <a:schemeClr val="lt1"/>
          </a:fontRef>
        </p:style>
        <p:txBody>
          <a:bodyPr/>
          <a:lstStyle/>
          <a:p>
            <a:r>
              <a:rPr lang="ru-RU" sz="3200" dirty="0" smtClean="0"/>
              <a:t>Приказы Минтруда России</a:t>
            </a:r>
            <a:br>
              <a:rPr lang="ru-RU" sz="3200" dirty="0" smtClean="0"/>
            </a:br>
            <a:r>
              <a:rPr lang="ru-RU" sz="3200" dirty="0" smtClean="0"/>
              <a:t> «Об утверждении профессионального стандарта» </a:t>
            </a:r>
            <a:endParaRPr lang="ru-RU" sz="3200" dirty="0"/>
          </a:p>
        </p:txBody>
      </p:sp>
      <p:sp>
        <p:nvSpPr>
          <p:cNvPr id="3" name="Содержимое 2"/>
          <p:cNvSpPr>
            <a:spLocks noGrp="1"/>
          </p:cNvSpPr>
          <p:nvPr>
            <p:ph idx="1"/>
          </p:nvPr>
        </p:nvSpPr>
        <p:spPr>
          <a:xfrm>
            <a:off x="0" y="1357298"/>
            <a:ext cx="9144000" cy="5857916"/>
          </a:xfrm>
        </p:spPr>
        <p:style>
          <a:lnRef idx="1">
            <a:schemeClr val="accent4"/>
          </a:lnRef>
          <a:fillRef idx="2">
            <a:schemeClr val="accent4"/>
          </a:fillRef>
          <a:effectRef idx="1">
            <a:schemeClr val="accent4"/>
          </a:effectRef>
          <a:fontRef idx="minor">
            <a:schemeClr val="dk1"/>
          </a:fontRef>
        </p:style>
        <p:txBody>
          <a:bodyPr/>
          <a:lstStyle/>
          <a:p>
            <a:pPr algn="just">
              <a:buNone/>
            </a:pPr>
            <a:r>
              <a:rPr lang="ru-RU" sz="2600" dirty="0" smtClean="0">
                <a:latin typeface="Times New Roman" pitchFamily="18" charset="0"/>
                <a:cs typeface="Times New Roman" pitchFamily="18" charset="0"/>
              </a:rPr>
              <a:t>    Минтруд России продолжает законодательную деятельность по разработке и утверждению профессиональных  стандартов  (с 22 сентября принят 91 стандарт) </a:t>
            </a:r>
          </a:p>
          <a:p>
            <a:pPr algn="just">
              <a:buNone/>
            </a:pPr>
            <a:endParaRPr lang="ru-RU" sz="2600" dirty="0" smtClean="0">
              <a:latin typeface="Times New Roman" pitchFamily="18" charset="0"/>
              <a:cs typeface="Times New Roman" pitchFamily="18" charset="0"/>
            </a:endParaRPr>
          </a:p>
          <a:p>
            <a:pPr algn="just">
              <a:buNone/>
            </a:pPr>
            <a:r>
              <a:rPr lang="ru-RU" sz="2600" dirty="0" smtClean="0">
                <a:latin typeface="Times New Roman" pitchFamily="18" charset="0"/>
                <a:cs typeface="Times New Roman" pitchFamily="18" charset="0"/>
              </a:rPr>
              <a:t>    Предусматривается, что профессиональные стандарты будут применяться работодателями при формировании кадровой политики и в управлении персоналом, при организации обучения и аттестации работников, разработке должностных инструкций, тарификации работ, присвоении тарифных разрядов работникам и установлении систем оплаты труда с учетом особенностей организации производства, труда и управления.</a:t>
            </a:r>
            <a:endParaRPr lang="ru-RU" sz="26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8</a:t>
            </a:fld>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928802"/>
          </a:xfrm>
        </p:spPr>
        <p:style>
          <a:lnRef idx="3">
            <a:schemeClr val="lt1"/>
          </a:lnRef>
          <a:fillRef idx="1">
            <a:schemeClr val="accent4"/>
          </a:fillRef>
          <a:effectRef idx="1">
            <a:schemeClr val="accent4"/>
          </a:effectRef>
          <a:fontRef idx="minor">
            <a:schemeClr val="lt1"/>
          </a:fontRef>
        </p:style>
        <p:txBody>
          <a:bodyPr/>
          <a:lstStyle/>
          <a:p>
            <a:r>
              <a:rPr lang="ru-RU" sz="1600" i="1" dirty="0" smtClean="0">
                <a:latin typeface="Times New Roman" pitchFamily="18" charset="0"/>
                <a:cs typeface="Times New Roman" pitchFamily="18" charset="0"/>
              </a:rPr>
              <a:t>Зарегистрировано в Минюсте России  05.09.2014 г. №33990</a:t>
            </a:r>
            <a:r>
              <a:rPr lang="ru-RU" sz="1800" b="1" i="1" dirty="0" smtClean="0">
                <a:latin typeface="Times New Roman" pitchFamily="18" charset="0"/>
                <a:cs typeface="Times New Roman" pitchFamily="18" charset="0"/>
              </a:rPr>
              <a:t/>
            </a:r>
            <a:br>
              <a:rPr lang="ru-RU" sz="1800" b="1" i="1" dirty="0" smtClean="0">
                <a:latin typeface="Times New Roman" pitchFamily="18" charset="0"/>
                <a:cs typeface="Times New Roman" pitchFamily="18" charset="0"/>
              </a:rPr>
            </a:br>
            <a:r>
              <a:rPr lang="ru-RU" sz="1800" b="1" i="1" dirty="0" smtClean="0">
                <a:latin typeface="Times New Roman" pitchFamily="18" charset="0"/>
                <a:cs typeface="Times New Roman" pitchFamily="18" charset="0"/>
              </a:rPr>
              <a:t>Приказ Минтруда России от 28.03.2014 № 155н</a:t>
            </a:r>
            <a:br>
              <a:rPr lang="ru-RU" sz="1800" b="1" i="1" dirty="0" smtClean="0">
                <a:latin typeface="Times New Roman" pitchFamily="18" charset="0"/>
                <a:cs typeface="Times New Roman" pitchFamily="18" charset="0"/>
              </a:rPr>
            </a:br>
            <a:r>
              <a:rPr lang="ru-RU" sz="1800" b="1" i="1" dirty="0" smtClean="0">
                <a:latin typeface="Times New Roman" pitchFamily="18" charset="0"/>
                <a:cs typeface="Times New Roman" pitchFamily="18" charset="0"/>
              </a:rPr>
              <a:t> «Об утверждении правил  по охране труда при работе на высоте»</a:t>
            </a:r>
            <a:br>
              <a:rPr lang="ru-RU" sz="1800" b="1" i="1" dirty="0" smtClean="0">
                <a:latin typeface="Times New Roman" pitchFamily="18" charset="0"/>
                <a:cs typeface="Times New Roman" pitchFamily="18" charset="0"/>
              </a:rPr>
            </a:br>
            <a:r>
              <a:rPr lang="ru-RU" sz="1800" b="1" i="1" dirty="0" smtClean="0">
                <a:latin typeface="Times New Roman" pitchFamily="18" charset="0"/>
                <a:cs typeface="Times New Roman" pitchFamily="18" charset="0"/>
              </a:rPr>
              <a:t>вступает в действие с 06.05.2015 г.</a:t>
            </a:r>
            <a:endParaRPr lang="ru-RU" sz="1800" dirty="0"/>
          </a:p>
        </p:txBody>
      </p:sp>
      <p:sp>
        <p:nvSpPr>
          <p:cNvPr id="3" name="Содержимое 2"/>
          <p:cNvSpPr>
            <a:spLocks noGrp="1"/>
          </p:cNvSpPr>
          <p:nvPr>
            <p:ph idx="1"/>
          </p:nvPr>
        </p:nvSpPr>
        <p:spPr>
          <a:xfrm>
            <a:off x="0" y="1785926"/>
            <a:ext cx="9144000" cy="5072074"/>
          </a:xfrm>
        </p:spPr>
        <p:style>
          <a:lnRef idx="1">
            <a:schemeClr val="accent4"/>
          </a:lnRef>
          <a:fillRef idx="2">
            <a:schemeClr val="accent4"/>
          </a:fillRef>
          <a:effectRef idx="1">
            <a:schemeClr val="accent4"/>
          </a:effectRef>
          <a:fontRef idx="minor">
            <a:schemeClr val="dk1"/>
          </a:fontRef>
        </p:style>
        <p:txBody>
          <a:bodyPr/>
          <a:lstStyle/>
          <a:p>
            <a:r>
              <a:rPr lang="ru-RU" sz="2000" dirty="0" smtClean="0">
                <a:latin typeface="Times New Roman" pitchFamily="18" charset="0"/>
                <a:cs typeface="Times New Roman" pitchFamily="18" charset="0"/>
              </a:rPr>
              <a:t> К работам на высоте относятся работы, когда:</a:t>
            </a:r>
          </a:p>
          <a:p>
            <a:r>
              <a:rPr lang="ru-RU" sz="2000" dirty="0" smtClean="0">
                <a:latin typeface="Times New Roman" pitchFamily="18" charset="0"/>
                <a:cs typeface="Times New Roman" pitchFamily="18" charset="0"/>
              </a:rPr>
              <a:t>а) существуют риски, связанные с возможным падением работника с высоты 1,8 м и более;</a:t>
            </a:r>
          </a:p>
          <a:p>
            <a:r>
              <a:rPr lang="ru-RU" sz="2000" dirty="0" smtClean="0">
                <a:latin typeface="Times New Roman" pitchFamily="18" charset="0"/>
                <a:cs typeface="Times New Roman" pitchFamily="18" charset="0"/>
              </a:rPr>
              <a:t>б) работник осуществляет подъем, превышающий по высоте 5 м, или спуск, превышающий по высоте 5 м, по вертикальной лестнице, угол наклона которой к горизонтальной поверхности более 75°;</a:t>
            </a:r>
          </a:p>
          <a:p>
            <a:r>
              <a:rPr lang="ru-RU" sz="2000" dirty="0" smtClean="0">
                <a:latin typeface="Times New Roman" pitchFamily="18" charset="0"/>
                <a:cs typeface="Times New Roman" pitchFamily="18" charset="0"/>
              </a:rPr>
              <a:t>в) работы производятся на площадках на расстоянии ближе 2 м от </a:t>
            </a:r>
            <a:r>
              <a:rPr lang="ru-RU" sz="2000" dirty="0" err="1" smtClean="0">
                <a:latin typeface="Times New Roman" pitchFamily="18" charset="0"/>
                <a:cs typeface="Times New Roman" pitchFamily="18" charset="0"/>
              </a:rPr>
              <a:t>неогражденных</a:t>
            </a:r>
            <a:r>
              <a:rPr lang="ru-RU" sz="2000" dirty="0" smtClean="0">
                <a:latin typeface="Times New Roman" pitchFamily="18" charset="0"/>
                <a:cs typeface="Times New Roman" pitchFamily="18" charset="0"/>
              </a:rPr>
              <a:t> перепадов по высоте более 1,8 м, а также если высота ограждения этих площадок менее 1,1 м;</a:t>
            </a:r>
          </a:p>
          <a:p>
            <a:r>
              <a:rPr lang="ru-RU" sz="2000" dirty="0" smtClean="0">
                <a:latin typeface="Times New Roman" pitchFamily="18" charset="0"/>
                <a:cs typeface="Times New Roman" pitchFamily="18" charset="0"/>
              </a:rPr>
              <a:t>г) существуют риски, связанные с возможным падением работника с высоты менее 1,8 м, если работа проводится над машинами или механизмами, водной поверхностью или выступающими предметами.</a:t>
            </a:r>
          </a:p>
          <a:p>
            <a:endParaRPr lang="ru-RU" sz="2000" dirty="0" smtClean="0">
              <a:latin typeface="Times New Roman" pitchFamily="18" charset="0"/>
              <a:cs typeface="Times New Roman" pitchFamily="18" charset="0"/>
            </a:endParaRPr>
          </a:p>
          <a:p>
            <a:endParaRPr lang="ru-RU" sz="2000" dirty="0" smtClean="0">
              <a:latin typeface="Times New Roman" pitchFamily="18" charset="0"/>
              <a:cs typeface="Times New Roman" pitchFamily="18" charset="0"/>
            </a:endParaRPr>
          </a:p>
          <a:p>
            <a:endParaRPr lang="ru-RU" sz="2000" dirty="0" smtClean="0">
              <a:latin typeface="Times New Roman" pitchFamily="18" charset="0"/>
              <a:cs typeface="Times New Roman" pitchFamily="18" charset="0"/>
            </a:endParaRPr>
          </a:p>
          <a:p>
            <a:endParaRPr lang="ru-RU" sz="1400" dirty="0"/>
          </a:p>
        </p:txBody>
      </p:sp>
      <p:sp>
        <p:nvSpPr>
          <p:cNvPr id="4" name="Номер слайда 3"/>
          <p:cNvSpPr>
            <a:spLocks noGrp="1"/>
          </p:cNvSpPr>
          <p:nvPr>
            <p:ph type="sldNum" sz="quarter" idx="12"/>
          </p:nvPr>
        </p:nvSpPr>
        <p:spPr/>
        <p:txBody>
          <a:bodyPr/>
          <a:lstStyle/>
          <a:p>
            <a:pPr>
              <a:defRPr/>
            </a:pPr>
            <a:fld id="{28E10C15-DAF9-4466-83D2-813E85876353}" type="slidenum">
              <a:rPr lang="ru-RU" smtClean="0"/>
              <a:pPr>
                <a:defRPr/>
              </a:pPr>
              <a:t>9</a:t>
            </a:fld>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C000"/>
        </a:solidFill>
        <a:ln>
          <a:noFill/>
        </a:ln>
      </a:spPr>
      <a:bodyPr anchor="ctr"/>
      <a:lstStyle>
        <a:defPPr algn="ctr" fontAlgn="auto">
          <a:spcBef>
            <a:spcPts val="0"/>
          </a:spcBef>
          <a:spcAft>
            <a:spcPts val="0"/>
          </a:spcAft>
          <a:defRPr sz="1400" b="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14473</TotalTime>
  <Words>2922</Words>
  <Application>Microsoft Office PowerPoint</Application>
  <PresentationFormat>Экран (4:3)</PresentationFormat>
  <Paragraphs>274</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Изменения в законодательной и нормативно-правовой базе, регулирующей вопросы охраны  и условий труда</vt:lpstr>
      <vt:lpstr> Изменения в законодательной и нормативно-правовой базе,  регулирующей вопросы охраны и условий труда   </vt:lpstr>
      <vt:lpstr>Зарегистрировано в Минюсте России 12 декабря 2013 г. № 30593 Приказ Минтруда России от 24.07.2013 № 328н  «Об утверждении Правил по охране труда при эксплуатации электроустановок» вступил в действие 3 августа 2014 года</vt:lpstr>
      <vt:lpstr>Зарегистрировано в Минюсте России  28.07.2014 г. №33294 Приказ Минтруда России от 24.06.2014 № 412н  «Об утверждении Типового положения  о комитете (комиссии) по охране труда» вступил в действие с 29.08.2014г.</vt:lpstr>
      <vt:lpstr>Слайд 5</vt:lpstr>
      <vt:lpstr>Зарегистрировано в Минюсте России 20 июня 2014 г. N 32818 Приказ Минтруда России от 16.06.2014 № 375н  «О внесении изменения в Типовой перечень ежегодно реализуемых работодателем мероприятий  по улучшению условий и охраны труда и снижению уровней профессиональных рисков»</vt:lpstr>
      <vt:lpstr>Слайд 7</vt:lpstr>
      <vt:lpstr>Приказы Минтруда России  «Об утверждении профессионального стандарта» </vt:lpstr>
      <vt:lpstr>Зарегистрировано в Минюсте России  05.09.2014 г. №33990 Приказ Минтруда России от 28.03.2014 № 155н  «Об утверждении правил  по охране труда при работе на высоте» вступает в действие с 06.05.2015 г.</vt:lpstr>
      <vt:lpstr>Слайд 10</vt:lpstr>
      <vt:lpstr>Федеральный закон № 426-ФЗ  от 28 декабря 2013 года  «О специальной оценке условий труда» </vt:lpstr>
      <vt:lpstr>Постановления Правительства РФ</vt:lpstr>
      <vt:lpstr>Постановления Правительства РФ</vt:lpstr>
      <vt:lpstr>Приказы Минтруда России </vt:lpstr>
      <vt:lpstr>Приказы Минтруда России </vt:lpstr>
      <vt:lpstr>Изменения  в постановление Минтруда России от 24.10.2002 г. №73  «Об утверждении форм документов, необходимых для расследования и учета несчастных случаев на производстве, и Положения об особенностях расследования несчастных случаев на производстве в отдельных отраслях и организациях» </vt:lpstr>
      <vt:lpstr>Изменения  в постановление Минтруда России от 24.10.2002 г. №73  «Об утверждении форм документов, необходимых для расследования и учета несчастных случаев на производстве, и Положения об особенностях расследования несчастных случаев на производстве в отдельных отраслях и организациях» </vt:lpstr>
      <vt:lpstr>Признать утратившими силу</vt:lpstr>
      <vt:lpstr>Приказы Минтруда России </vt:lpstr>
      <vt:lpstr>Приказы Минтруда России </vt:lpstr>
      <vt:lpstr>Приказы Минтруда России </vt:lpstr>
      <vt:lpstr>Слайд 22</vt:lpstr>
      <vt:lpstr>     Статья 5.27. Нарушение законодательства о труде и об охране труда      </vt:lpstr>
      <vt:lpstr>     Введена статья 5.27.1 Нарушение государственных нормативных требований охраны труда, содержащихся в федеральных законах и иных нормативных правовых актах РФ      </vt:lpstr>
      <vt:lpstr>     Введена статья 5.27.1 Нарушение государственных нормативных требований охраны труда, содержащихся в федеральных законах и иных нормативных правовых актах РФ      </vt:lpstr>
      <vt:lpstr>Слайд 26</vt:lpstr>
      <vt:lpstr>Слайд 27</vt:lpstr>
      <vt:lpstr>           </vt:lpstr>
      <vt:lpstr>Статья 143 Уголовного кодекса Российской Федерации </vt:lpstr>
      <vt:lpstr>Спасибо за внимание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Игорь У</dc:creator>
  <cp:lastModifiedBy>Admin</cp:lastModifiedBy>
  <cp:revision>1717</cp:revision>
  <dcterms:created xsi:type="dcterms:W3CDTF">2012-09-14T15:26:24Z</dcterms:created>
  <dcterms:modified xsi:type="dcterms:W3CDTF">2015-01-20T07:13:52Z</dcterms:modified>
</cp:coreProperties>
</file>